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1" r:id="rId4"/>
  </p:sldMasterIdLst>
  <p:notesMasterIdLst>
    <p:notesMasterId r:id="rId34"/>
  </p:notesMasterIdLst>
  <p:sldIdLst>
    <p:sldId id="256" r:id="rId5"/>
    <p:sldId id="257" r:id="rId6"/>
    <p:sldId id="270" r:id="rId7"/>
    <p:sldId id="271" r:id="rId8"/>
    <p:sldId id="272" r:id="rId9"/>
    <p:sldId id="280" r:id="rId10"/>
    <p:sldId id="274" r:id="rId11"/>
    <p:sldId id="275" r:id="rId12"/>
    <p:sldId id="276" r:id="rId13"/>
    <p:sldId id="295" r:id="rId14"/>
    <p:sldId id="277" r:id="rId15"/>
    <p:sldId id="278" r:id="rId16"/>
    <p:sldId id="281" r:id="rId17"/>
    <p:sldId id="282" r:id="rId18"/>
    <p:sldId id="283" r:id="rId19"/>
    <p:sldId id="284" r:id="rId20"/>
    <p:sldId id="285" r:id="rId21"/>
    <p:sldId id="286" r:id="rId22"/>
    <p:sldId id="287" r:id="rId23"/>
    <p:sldId id="289" r:id="rId24"/>
    <p:sldId id="288" r:id="rId25"/>
    <p:sldId id="290" r:id="rId26"/>
    <p:sldId id="291" r:id="rId27"/>
    <p:sldId id="292" r:id="rId28"/>
    <p:sldId id="293" r:id="rId29"/>
    <p:sldId id="266" r:id="rId30"/>
    <p:sldId id="261" r:id="rId31"/>
    <p:sldId id="268" r:id="rId32"/>
    <p:sldId id="294" r:id="rId33"/>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F2F7BA5-567F-4181-86D2-A9AFD4B59681}" v="47" dt="2021-04-30T15:21:14.77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50883" autoAdjust="0"/>
  </p:normalViewPr>
  <p:slideViewPr>
    <p:cSldViewPr snapToGrid="0">
      <p:cViewPr varScale="1">
        <p:scale>
          <a:sx n="58" d="100"/>
          <a:sy n="58" d="100"/>
        </p:scale>
        <p:origin x="15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D61BF3E9-9B5D-4E85-B331-867A91A014F3}" type="datetimeFigureOut">
              <a:rPr lang="en-US" smtClean="0"/>
              <a:t>4/30/2021</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8243CDB7-2FF0-4B6C-A749-5CC4889BC70E}" type="slidenum">
              <a:rPr lang="en-US" smtClean="0"/>
              <a:t>‹#›</a:t>
            </a:fld>
            <a:endParaRPr lang="en-US"/>
          </a:p>
        </p:txBody>
      </p:sp>
    </p:spTree>
    <p:extLst>
      <p:ext uri="{BB962C8B-B14F-4D97-AF65-F5344CB8AC3E}">
        <p14:creationId xmlns:p14="http://schemas.microsoft.com/office/powerpoint/2010/main" val="38514842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Views are my own and do not reflect the National Science Foundation, NCSES, or the federal government.</a:t>
            </a:r>
          </a:p>
        </p:txBody>
      </p:sp>
      <p:sp>
        <p:nvSpPr>
          <p:cNvPr id="4" name="Slide Number Placeholder 3"/>
          <p:cNvSpPr>
            <a:spLocks noGrp="1"/>
          </p:cNvSpPr>
          <p:nvPr>
            <p:ph type="sldNum" sz="quarter" idx="5"/>
          </p:nvPr>
        </p:nvSpPr>
        <p:spPr/>
        <p:txBody>
          <a:bodyPr/>
          <a:lstStyle/>
          <a:p>
            <a:fld id="{8243CDB7-2FF0-4B6C-A749-5CC4889BC70E}" type="slidenum">
              <a:rPr lang="en-US" smtClean="0"/>
              <a:t>1</a:t>
            </a:fld>
            <a:endParaRPr lang="en-US"/>
          </a:p>
        </p:txBody>
      </p:sp>
    </p:spTree>
    <p:extLst>
      <p:ext uri="{BB962C8B-B14F-4D97-AF65-F5344CB8AC3E}">
        <p14:creationId xmlns:p14="http://schemas.microsoft.com/office/powerpoint/2010/main" val="22108489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8243CDB7-2FF0-4B6C-A749-5CC4889BC70E}" type="slidenum">
              <a:rPr lang="en-US" smtClean="0"/>
              <a:t>18</a:t>
            </a:fld>
            <a:endParaRPr lang="en-US"/>
          </a:p>
        </p:txBody>
      </p:sp>
    </p:spTree>
    <p:extLst>
      <p:ext uri="{BB962C8B-B14F-4D97-AF65-F5344CB8AC3E}">
        <p14:creationId xmlns:p14="http://schemas.microsoft.com/office/powerpoint/2010/main" val="18125973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8243CDB7-2FF0-4B6C-A749-5CC4889BC70E}" type="slidenum">
              <a:rPr lang="en-US" smtClean="0"/>
              <a:t>19</a:t>
            </a:fld>
            <a:endParaRPr lang="en-US"/>
          </a:p>
        </p:txBody>
      </p:sp>
    </p:spTree>
    <p:extLst>
      <p:ext uri="{BB962C8B-B14F-4D97-AF65-F5344CB8AC3E}">
        <p14:creationId xmlns:p14="http://schemas.microsoft.com/office/powerpoint/2010/main" val="8660034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8243CDB7-2FF0-4B6C-A749-5CC4889BC70E}" type="slidenum">
              <a:rPr lang="en-US" smtClean="0"/>
              <a:t>20</a:t>
            </a:fld>
            <a:endParaRPr lang="en-US"/>
          </a:p>
        </p:txBody>
      </p:sp>
    </p:spTree>
    <p:extLst>
      <p:ext uri="{BB962C8B-B14F-4D97-AF65-F5344CB8AC3E}">
        <p14:creationId xmlns:p14="http://schemas.microsoft.com/office/powerpoint/2010/main" val="2355347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dirty="0"/>
              <a:t>Here’s coarsening</a:t>
            </a:r>
          </a:p>
          <a:p>
            <a:pPr marL="171450" lvl="0" indent="-171450">
              <a:buFont typeface="Arial" panose="020B0604020202020204" pitchFamily="34" charset="0"/>
              <a:buChar char="•"/>
            </a:pPr>
            <a:r>
              <a:rPr lang="en-US" dirty="0"/>
              <a:t>Major drawback to some of these </a:t>
            </a:r>
          </a:p>
        </p:txBody>
      </p:sp>
      <p:sp>
        <p:nvSpPr>
          <p:cNvPr id="4" name="Slide Number Placeholder 3"/>
          <p:cNvSpPr>
            <a:spLocks noGrp="1"/>
          </p:cNvSpPr>
          <p:nvPr>
            <p:ph type="sldNum" sz="quarter" idx="5"/>
          </p:nvPr>
        </p:nvSpPr>
        <p:spPr/>
        <p:txBody>
          <a:bodyPr/>
          <a:lstStyle/>
          <a:p>
            <a:fld id="{8243CDB7-2FF0-4B6C-A749-5CC4889BC70E}" type="slidenum">
              <a:rPr lang="en-US" smtClean="0"/>
              <a:t>21</a:t>
            </a:fld>
            <a:endParaRPr lang="en-US"/>
          </a:p>
        </p:txBody>
      </p:sp>
    </p:spTree>
    <p:extLst>
      <p:ext uri="{BB962C8B-B14F-4D97-AF65-F5344CB8AC3E}">
        <p14:creationId xmlns:p14="http://schemas.microsoft.com/office/powerpoint/2010/main" val="13958236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dirty="0"/>
              <a:t>Doctorate graduate earners</a:t>
            </a:r>
          </a:p>
          <a:p>
            <a:pPr marL="171450" lvl="0" indent="-171450">
              <a:buFont typeface="Arial" panose="020B0604020202020204" pitchFamily="34" charset="0"/>
              <a:buChar char="•"/>
            </a:pPr>
            <a:r>
              <a:rPr lang="en-US" dirty="0"/>
              <a:t>Identify sets of students within the dataset that look similar and swap</a:t>
            </a:r>
          </a:p>
        </p:txBody>
      </p:sp>
      <p:sp>
        <p:nvSpPr>
          <p:cNvPr id="4" name="Slide Number Placeholder 3"/>
          <p:cNvSpPr>
            <a:spLocks noGrp="1"/>
          </p:cNvSpPr>
          <p:nvPr>
            <p:ph type="sldNum" sz="quarter" idx="5"/>
          </p:nvPr>
        </p:nvSpPr>
        <p:spPr/>
        <p:txBody>
          <a:bodyPr/>
          <a:lstStyle/>
          <a:p>
            <a:fld id="{8243CDB7-2FF0-4B6C-A749-5CC4889BC70E}" type="slidenum">
              <a:rPr lang="en-US" smtClean="0"/>
              <a:t>23</a:t>
            </a:fld>
            <a:endParaRPr lang="en-US"/>
          </a:p>
        </p:txBody>
      </p:sp>
    </p:spTree>
    <p:extLst>
      <p:ext uri="{BB962C8B-B14F-4D97-AF65-F5344CB8AC3E}">
        <p14:creationId xmlns:p14="http://schemas.microsoft.com/office/powerpoint/2010/main" val="8969164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dirty="0"/>
              <a:t>Doctorate graduate earners</a:t>
            </a:r>
          </a:p>
          <a:p>
            <a:pPr marL="171450" lvl="0" indent="-171450">
              <a:buFont typeface="Arial" panose="020B0604020202020204" pitchFamily="34" charset="0"/>
              <a:buChar char="•"/>
            </a:pPr>
            <a:r>
              <a:rPr lang="en-US" dirty="0"/>
              <a:t>We might be introduced in looking at tabulations of functional limitation, which is a sensitive variable.</a:t>
            </a:r>
          </a:p>
          <a:p>
            <a:pPr marL="171450" lvl="0" indent="-171450">
              <a:buFont typeface="Arial" panose="020B0604020202020204" pitchFamily="34" charset="0"/>
              <a:buChar char="•"/>
            </a:pPr>
            <a:r>
              <a:rPr lang="en-US" dirty="0"/>
              <a:t>Identify sets of students within the dataset that look similar and swap selected variables for the matched records.</a:t>
            </a:r>
          </a:p>
        </p:txBody>
      </p:sp>
      <p:sp>
        <p:nvSpPr>
          <p:cNvPr id="4" name="Slide Number Placeholder 3"/>
          <p:cNvSpPr>
            <a:spLocks noGrp="1"/>
          </p:cNvSpPr>
          <p:nvPr>
            <p:ph type="sldNum" sz="quarter" idx="5"/>
          </p:nvPr>
        </p:nvSpPr>
        <p:spPr/>
        <p:txBody>
          <a:bodyPr/>
          <a:lstStyle/>
          <a:p>
            <a:fld id="{8243CDB7-2FF0-4B6C-A749-5CC4889BC70E}" type="slidenum">
              <a:rPr lang="en-US" smtClean="0"/>
              <a:t>24</a:t>
            </a:fld>
            <a:endParaRPr lang="en-US"/>
          </a:p>
        </p:txBody>
      </p:sp>
    </p:spTree>
    <p:extLst>
      <p:ext uri="{BB962C8B-B14F-4D97-AF65-F5344CB8AC3E}">
        <p14:creationId xmlns:p14="http://schemas.microsoft.com/office/powerpoint/2010/main" val="18294073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628650" lvl="1"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8243CDB7-2FF0-4B6C-A749-5CC4889BC70E}" type="slidenum">
              <a:rPr lang="en-US" smtClean="0"/>
              <a:t>26</a:t>
            </a:fld>
            <a:endParaRPr lang="en-US"/>
          </a:p>
        </p:txBody>
      </p:sp>
    </p:spTree>
    <p:extLst>
      <p:ext uri="{BB962C8B-B14F-4D97-AF65-F5344CB8AC3E}">
        <p14:creationId xmlns:p14="http://schemas.microsoft.com/office/powerpoint/2010/main" val="298642058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8243CDB7-2FF0-4B6C-A749-5CC4889BC70E}" type="slidenum">
              <a:rPr lang="en-US" smtClean="0"/>
              <a:t>27</a:t>
            </a:fld>
            <a:endParaRPr lang="en-US"/>
          </a:p>
        </p:txBody>
      </p:sp>
    </p:spTree>
    <p:extLst>
      <p:ext uri="{BB962C8B-B14F-4D97-AF65-F5344CB8AC3E}">
        <p14:creationId xmlns:p14="http://schemas.microsoft.com/office/powerpoint/2010/main" val="17231532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8243CDB7-2FF0-4B6C-A749-5CC4889BC70E}" type="slidenum">
              <a:rPr lang="en-US" smtClean="0"/>
              <a:t>28</a:t>
            </a:fld>
            <a:endParaRPr lang="en-US"/>
          </a:p>
        </p:txBody>
      </p:sp>
    </p:spTree>
    <p:extLst>
      <p:ext uri="{BB962C8B-B14F-4D97-AF65-F5344CB8AC3E}">
        <p14:creationId xmlns:p14="http://schemas.microsoft.com/office/powerpoint/2010/main" val="40455191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dirty="0"/>
              <a:t>Doctorate graduate earners</a:t>
            </a:r>
          </a:p>
        </p:txBody>
      </p:sp>
      <p:sp>
        <p:nvSpPr>
          <p:cNvPr id="4" name="Slide Number Placeholder 3"/>
          <p:cNvSpPr>
            <a:spLocks noGrp="1"/>
          </p:cNvSpPr>
          <p:nvPr>
            <p:ph type="sldNum" sz="quarter" idx="5"/>
          </p:nvPr>
        </p:nvSpPr>
        <p:spPr/>
        <p:txBody>
          <a:bodyPr/>
          <a:lstStyle/>
          <a:p>
            <a:fld id="{8243CDB7-2FF0-4B6C-A749-5CC4889BC70E}" type="slidenum">
              <a:rPr lang="en-US" smtClean="0"/>
              <a:t>6</a:t>
            </a:fld>
            <a:endParaRPr lang="en-US"/>
          </a:p>
        </p:txBody>
      </p:sp>
    </p:spTree>
    <p:extLst>
      <p:ext uri="{BB962C8B-B14F-4D97-AF65-F5344CB8AC3E}">
        <p14:creationId xmlns:p14="http://schemas.microsoft.com/office/powerpoint/2010/main" val="10172472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8243CDB7-2FF0-4B6C-A749-5CC4889BC70E}" type="slidenum">
              <a:rPr lang="en-US" smtClean="0"/>
              <a:t>7</a:t>
            </a:fld>
            <a:endParaRPr lang="en-US"/>
          </a:p>
        </p:txBody>
      </p:sp>
    </p:spTree>
    <p:extLst>
      <p:ext uri="{BB962C8B-B14F-4D97-AF65-F5344CB8AC3E}">
        <p14:creationId xmlns:p14="http://schemas.microsoft.com/office/powerpoint/2010/main" val="19528133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8243CDB7-2FF0-4B6C-A749-5CC4889BC70E}" type="slidenum">
              <a:rPr lang="en-US" smtClean="0"/>
              <a:t>11</a:t>
            </a:fld>
            <a:endParaRPr lang="en-US"/>
          </a:p>
        </p:txBody>
      </p:sp>
    </p:spTree>
    <p:extLst>
      <p:ext uri="{BB962C8B-B14F-4D97-AF65-F5344CB8AC3E}">
        <p14:creationId xmlns:p14="http://schemas.microsoft.com/office/powerpoint/2010/main" val="33001493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8243CDB7-2FF0-4B6C-A749-5CC4889BC70E}" type="slidenum">
              <a:rPr lang="en-US" smtClean="0"/>
              <a:t>12</a:t>
            </a:fld>
            <a:endParaRPr lang="en-US"/>
          </a:p>
        </p:txBody>
      </p:sp>
    </p:spTree>
    <p:extLst>
      <p:ext uri="{BB962C8B-B14F-4D97-AF65-F5344CB8AC3E}">
        <p14:creationId xmlns:p14="http://schemas.microsoft.com/office/powerpoint/2010/main" val="10534298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dirty="0"/>
              <a:t>Computer power allowed for a greater number of tabulations of data to be generated which leads to increased chances of misuse of data.</a:t>
            </a:r>
          </a:p>
          <a:p>
            <a:pPr marL="628650" lvl="1"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8243CDB7-2FF0-4B6C-A749-5CC4889BC70E}" type="slidenum">
              <a:rPr lang="en-US" smtClean="0"/>
              <a:t>13</a:t>
            </a:fld>
            <a:endParaRPr lang="en-US"/>
          </a:p>
        </p:txBody>
      </p:sp>
    </p:spTree>
    <p:extLst>
      <p:ext uri="{BB962C8B-B14F-4D97-AF65-F5344CB8AC3E}">
        <p14:creationId xmlns:p14="http://schemas.microsoft.com/office/powerpoint/2010/main" val="20894064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dirty="0"/>
              <a:t>Computer power allowed for a greater number of tabulations of data to be generated which leads to increased chances of misuse of data.</a:t>
            </a:r>
          </a:p>
          <a:p>
            <a:pPr marL="171450" lvl="0" indent="-171450">
              <a:buFont typeface="Arial" panose="020B0604020202020204" pitchFamily="34" charset="0"/>
              <a:buChar char="•"/>
            </a:pPr>
            <a:r>
              <a:rPr lang="en-US" dirty="0"/>
              <a:t>Census takers either manually eyeball and suppress sensitive data or aggregate sensitive categories to create a larger category.</a:t>
            </a:r>
          </a:p>
          <a:p>
            <a:pPr marL="628650" lvl="1"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8243CDB7-2FF0-4B6C-A749-5CC4889BC70E}" type="slidenum">
              <a:rPr lang="en-US" smtClean="0"/>
              <a:t>14</a:t>
            </a:fld>
            <a:endParaRPr lang="en-US"/>
          </a:p>
        </p:txBody>
      </p:sp>
    </p:spTree>
    <p:extLst>
      <p:ext uri="{BB962C8B-B14F-4D97-AF65-F5344CB8AC3E}">
        <p14:creationId xmlns:p14="http://schemas.microsoft.com/office/powerpoint/2010/main" val="36698122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8243CDB7-2FF0-4B6C-A749-5CC4889BC70E}" type="slidenum">
              <a:rPr lang="en-US" smtClean="0"/>
              <a:t>16</a:t>
            </a:fld>
            <a:endParaRPr lang="en-US"/>
          </a:p>
        </p:txBody>
      </p:sp>
    </p:spTree>
    <p:extLst>
      <p:ext uri="{BB962C8B-B14F-4D97-AF65-F5344CB8AC3E}">
        <p14:creationId xmlns:p14="http://schemas.microsoft.com/office/powerpoint/2010/main" val="16700666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8243CDB7-2FF0-4B6C-A749-5CC4889BC70E}" type="slidenum">
              <a:rPr lang="en-US" smtClean="0"/>
              <a:t>17</a:t>
            </a:fld>
            <a:endParaRPr lang="en-US"/>
          </a:p>
        </p:txBody>
      </p:sp>
    </p:spTree>
    <p:extLst>
      <p:ext uri="{BB962C8B-B14F-4D97-AF65-F5344CB8AC3E}">
        <p14:creationId xmlns:p14="http://schemas.microsoft.com/office/powerpoint/2010/main" val="8710833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25B7768-CF20-48D0-A315-63D331EE475F}" type="datetime1">
              <a:rPr lang="en-US" smtClean="0"/>
              <a:t>4/30/2021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F1CF43-9964-46B2-AF67-31A9D73CF057}"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858563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018251D-97A6-4B21-9109-E464529010A3}" type="datetime1">
              <a:rPr lang="en-US" smtClean="0"/>
              <a:t>4/30/2021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F1CF43-9964-46B2-AF67-31A9D73CF057}" type="slidenum">
              <a:rPr lang="en-US" smtClean="0"/>
              <a:t>‹#›</a:t>
            </a:fld>
            <a:endParaRPr lang="en-US"/>
          </a:p>
        </p:txBody>
      </p:sp>
    </p:spTree>
    <p:extLst>
      <p:ext uri="{BB962C8B-B14F-4D97-AF65-F5344CB8AC3E}">
        <p14:creationId xmlns:p14="http://schemas.microsoft.com/office/powerpoint/2010/main" val="1077089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537371-4BCA-477A-8341-6A39BFA7FAAE}" type="datetime1">
              <a:rPr lang="en-US" smtClean="0"/>
              <a:t>4/30/2021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F1CF43-9964-46B2-AF67-31A9D73CF057}" type="slidenum">
              <a:rPr lang="en-US" smtClean="0"/>
              <a:t>‹#›</a:t>
            </a:fld>
            <a:endParaRPr lang="en-US"/>
          </a:p>
        </p:txBody>
      </p:sp>
    </p:spTree>
    <p:extLst>
      <p:ext uri="{BB962C8B-B14F-4D97-AF65-F5344CB8AC3E}">
        <p14:creationId xmlns:p14="http://schemas.microsoft.com/office/powerpoint/2010/main" val="75770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1F41EC1-DC06-4EEB-9E15-C19D89C2BD91}" type="datetime1">
              <a:rPr lang="en-US" smtClean="0"/>
              <a:t>4/30/2021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F1CF43-9964-46B2-AF67-31A9D73CF057}" type="slidenum">
              <a:rPr lang="en-US" smtClean="0"/>
              <a:t>‹#›</a:t>
            </a:fld>
            <a:endParaRPr lang="en-US"/>
          </a:p>
        </p:txBody>
      </p:sp>
    </p:spTree>
    <p:extLst>
      <p:ext uri="{BB962C8B-B14F-4D97-AF65-F5344CB8AC3E}">
        <p14:creationId xmlns:p14="http://schemas.microsoft.com/office/powerpoint/2010/main" val="294116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6070E64-F082-4BA8-826D-1191BEF4BAAC}" type="datetime1">
              <a:rPr lang="en-US" smtClean="0"/>
              <a:t>4/30/2021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F1CF43-9964-46B2-AF67-31A9D73CF057}"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852142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E5EE3B5-1F24-4DB4-BB5B-A81E8DF71E21}" type="datetime1">
              <a:rPr lang="en-US" smtClean="0"/>
              <a:t>4/30/2021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F1CF43-9964-46B2-AF67-31A9D73CF057}" type="slidenum">
              <a:rPr lang="en-US" smtClean="0"/>
              <a:t>‹#›</a:t>
            </a:fld>
            <a:endParaRPr lang="en-US"/>
          </a:p>
        </p:txBody>
      </p:sp>
    </p:spTree>
    <p:extLst>
      <p:ext uri="{BB962C8B-B14F-4D97-AF65-F5344CB8AC3E}">
        <p14:creationId xmlns:p14="http://schemas.microsoft.com/office/powerpoint/2010/main" val="27597543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42BF6D3-4601-4426-B507-8B5C8CBAE815}" type="datetime1">
              <a:rPr lang="en-US" smtClean="0"/>
              <a:t>4/30/2021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5F1CF43-9964-46B2-AF67-31A9D73CF057}" type="slidenum">
              <a:rPr lang="en-US" smtClean="0"/>
              <a:t>‹#›</a:t>
            </a:fld>
            <a:endParaRPr lang="en-US"/>
          </a:p>
        </p:txBody>
      </p:sp>
    </p:spTree>
    <p:extLst>
      <p:ext uri="{BB962C8B-B14F-4D97-AF65-F5344CB8AC3E}">
        <p14:creationId xmlns:p14="http://schemas.microsoft.com/office/powerpoint/2010/main" val="15916197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7A203B4-5DBD-4BBC-AE60-BFFB123F9F15}" type="datetime1">
              <a:rPr lang="en-US" smtClean="0"/>
              <a:t>4/30/2021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F1CF43-9964-46B2-AF67-31A9D73CF057}" type="slidenum">
              <a:rPr lang="en-US" smtClean="0"/>
              <a:t>‹#›</a:t>
            </a:fld>
            <a:endParaRPr lang="en-US"/>
          </a:p>
        </p:txBody>
      </p:sp>
    </p:spTree>
    <p:extLst>
      <p:ext uri="{BB962C8B-B14F-4D97-AF65-F5344CB8AC3E}">
        <p14:creationId xmlns:p14="http://schemas.microsoft.com/office/powerpoint/2010/main" val="14004852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D0097F6-4677-4D96-A377-0E9D86B004B1}" type="datetime1">
              <a:rPr lang="en-US" smtClean="0"/>
              <a:t>4/30/2021</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65F1CF43-9964-46B2-AF67-31A9D73CF057}" type="slidenum">
              <a:rPr lang="en-US" smtClean="0"/>
              <a:t>‹#›</a:t>
            </a:fld>
            <a:endParaRPr lang="en-US"/>
          </a:p>
        </p:txBody>
      </p:sp>
    </p:spTree>
    <p:extLst>
      <p:ext uri="{BB962C8B-B14F-4D97-AF65-F5344CB8AC3E}">
        <p14:creationId xmlns:p14="http://schemas.microsoft.com/office/powerpoint/2010/main" val="2324781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533EC4D3-9CC7-468D-962F-DBF7D7599851}" type="datetime1">
              <a:rPr lang="en-US" smtClean="0"/>
              <a:t>4/30/2021</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5F1CF43-9964-46B2-AF67-31A9D73CF057}" type="slidenum">
              <a:rPr lang="en-US" smtClean="0"/>
              <a:t>‹#›</a:t>
            </a:fld>
            <a:endParaRPr lang="en-US"/>
          </a:p>
        </p:txBody>
      </p:sp>
    </p:spTree>
    <p:extLst>
      <p:ext uri="{BB962C8B-B14F-4D97-AF65-F5344CB8AC3E}">
        <p14:creationId xmlns:p14="http://schemas.microsoft.com/office/powerpoint/2010/main" val="37150941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23DBA97-32CA-489B-B920-6A115696A6FF}" type="datetime1">
              <a:rPr lang="en-US" smtClean="0"/>
              <a:t>4/30/2021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F1CF43-9964-46B2-AF67-31A9D73CF057}" type="slidenum">
              <a:rPr lang="en-US" smtClean="0"/>
              <a:t>‹#›</a:t>
            </a:fld>
            <a:endParaRPr lang="en-US"/>
          </a:p>
        </p:txBody>
      </p:sp>
    </p:spTree>
    <p:extLst>
      <p:ext uri="{BB962C8B-B14F-4D97-AF65-F5344CB8AC3E}">
        <p14:creationId xmlns:p14="http://schemas.microsoft.com/office/powerpoint/2010/main" val="19736205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24E5AF93-6C90-4AB4-BE95-6C8491EDD183}" type="datetime1">
              <a:rPr lang="en-US" smtClean="0"/>
              <a:t>4/30/2021</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65F1CF43-9964-46B2-AF67-31A9D73CF057}"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17059665"/>
      </p:ext>
    </p:extLst>
  </p:cSld>
  <p:clrMap bg1="lt1" tx1="dk1" bg2="lt2" tx2="dk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sv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3" Type="http://schemas.openxmlformats.org/officeDocument/2006/relationships/hyperlink" Target="https://nces.ed.gov/FCSM/about_cdac.asp" TargetMode="External"/><Relationship Id="rId2" Type="http://schemas.openxmlformats.org/officeDocument/2006/relationships/hyperlink" Target="https://dpt.sanacloud.com/DataProtectionToolkit/"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E220058-3FCE-496E-ADF2-D8A6961F39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E193F809-7E50-4AAD-8E26-878207931CB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944603" y="4325112"/>
            <a:ext cx="71323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94A43B26-CE54-438F-AAD9-F6B8777E6082}"/>
              </a:ext>
            </a:extLst>
          </p:cNvPr>
          <p:cNvSpPr>
            <a:spLocks noGrp="1"/>
          </p:cNvSpPr>
          <p:nvPr>
            <p:ph type="ctrTitle"/>
          </p:nvPr>
        </p:nvSpPr>
        <p:spPr>
          <a:xfrm>
            <a:off x="3836504" y="758952"/>
            <a:ext cx="7319175" cy="3566160"/>
          </a:xfrm>
        </p:spPr>
        <p:txBody>
          <a:bodyPr>
            <a:normAutofit/>
          </a:bodyPr>
          <a:lstStyle/>
          <a:p>
            <a:r>
              <a:rPr lang="en-US" sz="4400" dirty="0"/>
              <a:t>Confidentiality and Disclosure Avoidance Techniques</a:t>
            </a:r>
            <a:br>
              <a:rPr lang="en-US" sz="4400" dirty="0"/>
            </a:br>
            <a:br>
              <a:rPr lang="en-US" sz="4400" dirty="0"/>
            </a:br>
            <a:br>
              <a:rPr lang="en-US" sz="4400" dirty="0"/>
            </a:br>
            <a:br>
              <a:rPr lang="en-US" sz="4400" dirty="0"/>
            </a:br>
            <a:r>
              <a:rPr lang="en-US" sz="4400" dirty="0"/>
              <a:t>Darius Singpurwalla</a:t>
            </a:r>
          </a:p>
        </p:txBody>
      </p:sp>
      <p:sp>
        <p:nvSpPr>
          <p:cNvPr id="3" name="Subtitle 2">
            <a:extLst>
              <a:ext uri="{FF2B5EF4-FFF2-40B4-BE49-F238E27FC236}">
                <a16:creationId xmlns:a16="http://schemas.microsoft.com/office/drawing/2014/main" id="{2E50FF1B-7728-45DF-9A21-A8A78E6A99D8}"/>
              </a:ext>
            </a:extLst>
          </p:cNvPr>
          <p:cNvSpPr>
            <a:spLocks noGrp="1"/>
          </p:cNvSpPr>
          <p:nvPr>
            <p:ph type="subTitle" idx="1"/>
          </p:nvPr>
        </p:nvSpPr>
        <p:spPr>
          <a:xfrm>
            <a:off x="3836504" y="4455620"/>
            <a:ext cx="7321946" cy="1143000"/>
          </a:xfrm>
        </p:spPr>
        <p:txBody>
          <a:bodyPr>
            <a:normAutofit/>
          </a:bodyPr>
          <a:lstStyle/>
          <a:p>
            <a:endParaRPr lang="en-US"/>
          </a:p>
        </p:txBody>
      </p:sp>
      <p:pic>
        <p:nvPicPr>
          <p:cNvPr id="7" name="Graphic 6" descr="Handshake">
            <a:extLst>
              <a:ext uri="{FF2B5EF4-FFF2-40B4-BE49-F238E27FC236}">
                <a16:creationId xmlns:a16="http://schemas.microsoft.com/office/drawing/2014/main" id="{E6FD52F8-6D92-4002-93B7-DC1C6CF34FD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29818" y="1944907"/>
            <a:ext cx="2449486" cy="2449486"/>
          </a:xfrm>
          <a:prstGeom prst="rect">
            <a:avLst/>
          </a:prstGeom>
        </p:spPr>
      </p:pic>
      <p:sp>
        <p:nvSpPr>
          <p:cNvPr id="6" name="Rectangle 13">
            <a:extLst>
              <a:ext uri="{FF2B5EF4-FFF2-40B4-BE49-F238E27FC236}">
                <a16:creationId xmlns:a16="http://schemas.microsoft.com/office/drawing/2014/main" id="{3E9C5090-7D25-41E3-A6D3-CCAEE505E7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15">
            <a:extLst>
              <a:ext uri="{FF2B5EF4-FFF2-40B4-BE49-F238E27FC236}">
                <a16:creationId xmlns:a16="http://schemas.microsoft.com/office/drawing/2014/main" id="{11BF8809-0DAC-41E5-A212-ACB4A01BE9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1768048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563226-F7DB-45AB-B4D2-E2014554D675}"/>
              </a:ext>
            </a:extLst>
          </p:cNvPr>
          <p:cNvSpPr>
            <a:spLocks noGrp="1"/>
          </p:cNvSpPr>
          <p:nvPr>
            <p:ph type="title"/>
          </p:nvPr>
        </p:nvSpPr>
        <p:spPr>
          <a:xfrm>
            <a:off x="1097280" y="286603"/>
            <a:ext cx="10058400" cy="702303"/>
          </a:xfrm>
        </p:spPr>
        <p:txBody>
          <a:bodyPr>
            <a:normAutofit fontScale="90000"/>
          </a:bodyPr>
          <a:lstStyle/>
          <a:p>
            <a:r>
              <a:rPr lang="en-US" dirty="0"/>
              <a:t>Example of a Confidentiality Statement</a:t>
            </a:r>
          </a:p>
        </p:txBody>
      </p:sp>
      <p:sp>
        <p:nvSpPr>
          <p:cNvPr id="3" name="Content Placeholder 2">
            <a:extLst>
              <a:ext uri="{FF2B5EF4-FFF2-40B4-BE49-F238E27FC236}">
                <a16:creationId xmlns:a16="http://schemas.microsoft.com/office/drawing/2014/main" id="{BF178AB4-0CFB-4E87-9D12-F7AF9642CA84}"/>
              </a:ext>
            </a:extLst>
          </p:cNvPr>
          <p:cNvSpPr>
            <a:spLocks noGrp="1"/>
          </p:cNvSpPr>
          <p:nvPr>
            <p:ph idx="1"/>
          </p:nvPr>
        </p:nvSpPr>
        <p:spPr>
          <a:xfrm>
            <a:off x="1097280" y="988906"/>
            <a:ext cx="10058400" cy="4880188"/>
          </a:xfrm>
        </p:spPr>
        <p:txBody>
          <a:bodyPr>
            <a:noAutofit/>
          </a:bodyPr>
          <a:lstStyle/>
          <a:p>
            <a:r>
              <a:rPr lang="en-US" sz="2200" dirty="0"/>
              <a:t>This information is solicited under the authority of the National Science Foundation Act of 1950, as amended. All information you provide is protected under the NSF Act and the Privacy Act of 1974, and will be used only for research or statistical purposes by your doctoral institution, the survey sponsors, their contractors and collaborating researchers for the purpose of analyzing data, preparing scientific reports and articles and selecting samples for a limited number of carefully defined follow-up studies. </a:t>
            </a:r>
          </a:p>
          <a:p>
            <a:r>
              <a:rPr lang="en-US" sz="2200" dirty="0"/>
              <a:t>…..</a:t>
            </a:r>
          </a:p>
          <a:p>
            <a:r>
              <a:rPr lang="en-US" sz="2200" dirty="0"/>
              <a:t>The last four digits of your Social Security number are also solicited under the NSF Act of 1950, as amended; provision of it is voluntary. It will be kept confidential. It is used for quality control, to assure that we identify the correct persons, especially when data are used for statistical purposes in federal program evaluation. Any information publicly released (such as statistical summaries) will be in a form that does not personally identify you or other respondents. Your response is voluntary and failure to provide some or all of the requested information will not in any way adversely affect you. </a:t>
            </a:r>
          </a:p>
        </p:txBody>
      </p:sp>
      <p:sp>
        <p:nvSpPr>
          <p:cNvPr id="4" name="Slide Number Placeholder 3">
            <a:extLst>
              <a:ext uri="{FF2B5EF4-FFF2-40B4-BE49-F238E27FC236}">
                <a16:creationId xmlns:a16="http://schemas.microsoft.com/office/drawing/2014/main" id="{CE1BC651-4940-4277-A223-9B5368D6D228}"/>
              </a:ext>
            </a:extLst>
          </p:cNvPr>
          <p:cNvSpPr>
            <a:spLocks noGrp="1"/>
          </p:cNvSpPr>
          <p:nvPr>
            <p:ph type="sldNum" sz="quarter" idx="12"/>
          </p:nvPr>
        </p:nvSpPr>
        <p:spPr/>
        <p:txBody>
          <a:bodyPr/>
          <a:lstStyle/>
          <a:p>
            <a:fld id="{65F1CF43-9964-46B2-AF67-31A9D73CF057}" type="slidenum">
              <a:rPr lang="en-US" smtClean="0"/>
              <a:t>10</a:t>
            </a:fld>
            <a:endParaRPr lang="en-US"/>
          </a:p>
        </p:txBody>
      </p:sp>
    </p:spTree>
    <p:extLst>
      <p:ext uri="{BB962C8B-B14F-4D97-AF65-F5344CB8AC3E}">
        <p14:creationId xmlns:p14="http://schemas.microsoft.com/office/powerpoint/2010/main" val="24143667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E11DC-0515-439C-929B-C8880E2788EA}"/>
              </a:ext>
            </a:extLst>
          </p:cNvPr>
          <p:cNvSpPr>
            <a:spLocks noGrp="1"/>
          </p:cNvSpPr>
          <p:nvPr>
            <p:ph type="title"/>
          </p:nvPr>
        </p:nvSpPr>
        <p:spPr/>
        <p:txBody>
          <a:bodyPr/>
          <a:lstStyle/>
          <a:p>
            <a:r>
              <a:rPr lang="en-US" dirty="0"/>
              <a:t>Famous Confidentiality Laws (cont.)</a:t>
            </a:r>
          </a:p>
        </p:txBody>
      </p:sp>
      <p:sp>
        <p:nvSpPr>
          <p:cNvPr id="3" name="Content Placeholder 2">
            <a:extLst>
              <a:ext uri="{FF2B5EF4-FFF2-40B4-BE49-F238E27FC236}">
                <a16:creationId xmlns:a16="http://schemas.microsoft.com/office/drawing/2014/main" id="{C8450DFA-C88E-4A29-96A5-0FE5AD0AC5C9}"/>
              </a:ext>
            </a:extLst>
          </p:cNvPr>
          <p:cNvSpPr>
            <a:spLocks noGrp="1"/>
          </p:cNvSpPr>
          <p:nvPr>
            <p:ph idx="1"/>
          </p:nvPr>
        </p:nvSpPr>
        <p:spPr/>
        <p:txBody>
          <a:bodyPr/>
          <a:lstStyle/>
          <a:p>
            <a:r>
              <a:rPr lang="en-US" sz="2800" dirty="0"/>
              <a:t>Agency Specific Confidentiality Laws</a:t>
            </a:r>
          </a:p>
          <a:p>
            <a:pPr>
              <a:buFont typeface="Wingdings" panose="05000000000000000000" pitchFamily="2" charset="2"/>
              <a:buChar char="§"/>
            </a:pPr>
            <a:r>
              <a:rPr lang="en-US" dirty="0"/>
              <a:t> Standards for Privacy of Individually Identifiable Health Information (i.e., the Privacy Rule) (Department of Health and Human Services)</a:t>
            </a:r>
          </a:p>
          <a:p>
            <a:pPr>
              <a:buFont typeface="Wingdings" panose="05000000000000000000" pitchFamily="2" charset="2"/>
              <a:buChar char="§"/>
            </a:pPr>
            <a:r>
              <a:rPr lang="en-US" dirty="0"/>
              <a:t>Titles 13 (Census Bureau)</a:t>
            </a:r>
          </a:p>
          <a:p>
            <a:pPr lvl="1">
              <a:buFont typeface="Wingdings" panose="05000000000000000000" pitchFamily="2" charset="2"/>
              <a:buChar char="§"/>
            </a:pPr>
            <a:r>
              <a:rPr lang="en-US" dirty="0"/>
              <a:t>Title 13: Protects individuals</a:t>
            </a:r>
          </a:p>
          <a:p>
            <a:pPr lvl="1">
              <a:buFont typeface="Wingdings" panose="05000000000000000000" pitchFamily="2" charset="2"/>
              <a:buChar char="§"/>
            </a:pPr>
            <a:r>
              <a:rPr lang="en-US" dirty="0"/>
              <a:t>Title 26: Protects establishments (through tax records)</a:t>
            </a:r>
          </a:p>
          <a:p>
            <a:pPr>
              <a:buFont typeface="Arial" panose="020B0604020202020204" pitchFamily="34" charset="0"/>
              <a:buChar char="•"/>
            </a:pPr>
            <a:r>
              <a:rPr lang="en-US" dirty="0"/>
              <a:t>Federal Educational Rights and Privacy Act (i.e., FERPA) (Department of Education)</a:t>
            </a:r>
          </a:p>
        </p:txBody>
      </p:sp>
      <p:sp>
        <p:nvSpPr>
          <p:cNvPr id="4" name="Slide Number Placeholder 3">
            <a:extLst>
              <a:ext uri="{FF2B5EF4-FFF2-40B4-BE49-F238E27FC236}">
                <a16:creationId xmlns:a16="http://schemas.microsoft.com/office/drawing/2014/main" id="{D2CFA3D2-42DB-4AA0-8C75-6E9875F90BEE}"/>
              </a:ext>
            </a:extLst>
          </p:cNvPr>
          <p:cNvSpPr>
            <a:spLocks noGrp="1"/>
          </p:cNvSpPr>
          <p:nvPr>
            <p:ph type="sldNum" sz="quarter" idx="12"/>
          </p:nvPr>
        </p:nvSpPr>
        <p:spPr/>
        <p:txBody>
          <a:bodyPr/>
          <a:lstStyle/>
          <a:p>
            <a:fld id="{65F1CF43-9964-46B2-AF67-31A9D73CF057}" type="slidenum">
              <a:rPr lang="en-US" smtClean="0"/>
              <a:t>11</a:t>
            </a:fld>
            <a:endParaRPr lang="en-US"/>
          </a:p>
        </p:txBody>
      </p:sp>
    </p:spTree>
    <p:extLst>
      <p:ext uri="{BB962C8B-B14F-4D97-AF65-F5344CB8AC3E}">
        <p14:creationId xmlns:p14="http://schemas.microsoft.com/office/powerpoint/2010/main" val="18905261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E3E9E3-CF23-4352-8BCC-CD8241BC5038}"/>
              </a:ext>
            </a:extLst>
          </p:cNvPr>
          <p:cNvSpPr>
            <a:spLocks noGrp="1"/>
          </p:cNvSpPr>
          <p:nvPr>
            <p:ph type="title"/>
          </p:nvPr>
        </p:nvSpPr>
        <p:spPr>
          <a:xfrm>
            <a:off x="1097280" y="286604"/>
            <a:ext cx="10058400" cy="632982"/>
          </a:xfrm>
        </p:spPr>
        <p:txBody>
          <a:bodyPr>
            <a:normAutofit fontScale="90000"/>
          </a:bodyPr>
          <a:lstStyle/>
          <a:p>
            <a:pPr algn="ctr"/>
            <a:r>
              <a:rPr lang="en-US" sz="2800" dirty="0"/>
              <a:t>A Motivating Example (from Phase 1)</a:t>
            </a:r>
            <a:br>
              <a:rPr lang="en-US" sz="2800" dirty="0"/>
            </a:br>
            <a:r>
              <a:rPr lang="en-US" sz="2800" dirty="0"/>
              <a:t>Doctoral Degree Earners</a:t>
            </a:r>
          </a:p>
        </p:txBody>
      </p:sp>
      <p:sp>
        <p:nvSpPr>
          <p:cNvPr id="15" name="Text Placeholder 14">
            <a:extLst>
              <a:ext uri="{FF2B5EF4-FFF2-40B4-BE49-F238E27FC236}">
                <a16:creationId xmlns:a16="http://schemas.microsoft.com/office/drawing/2014/main" id="{9DA8181C-76A5-409C-BCE9-D78A8D69D2BC}"/>
              </a:ext>
            </a:extLst>
          </p:cNvPr>
          <p:cNvSpPr>
            <a:spLocks noGrp="1"/>
          </p:cNvSpPr>
          <p:nvPr>
            <p:ph idx="1"/>
          </p:nvPr>
        </p:nvSpPr>
        <p:spPr/>
        <p:txBody>
          <a:bodyPr/>
          <a:lstStyle/>
          <a:p>
            <a:r>
              <a:rPr lang="en-US" dirty="0"/>
              <a:t> </a:t>
            </a:r>
          </a:p>
        </p:txBody>
      </p:sp>
      <p:sp>
        <p:nvSpPr>
          <p:cNvPr id="4" name="Slide Number Placeholder 3">
            <a:extLst>
              <a:ext uri="{FF2B5EF4-FFF2-40B4-BE49-F238E27FC236}">
                <a16:creationId xmlns:a16="http://schemas.microsoft.com/office/drawing/2014/main" id="{42A530AC-9725-48A1-BB0C-A8FB015D3E4F}"/>
              </a:ext>
            </a:extLst>
          </p:cNvPr>
          <p:cNvSpPr>
            <a:spLocks noGrp="1"/>
          </p:cNvSpPr>
          <p:nvPr>
            <p:ph type="sldNum" sz="quarter" idx="12"/>
          </p:nvPr>
        </p:nvSpPr>
        <p:spPr/>
        <p:txBody>
          <a:bodyPr/>
          <a:lstStyle/>
          <a:p>
            <a:fld id="{65F1CF43-9964-46B2-AF67-31A9D73CF057}" type="slidenum">
              <a:rPr lang="en-US" smtClean="0"/>
              <a:t>12</a:t>
            </a:fld>
            <a:endParaRPr lang="en-US"/>
          </a:p>
        </p:txBody>
      </p:sp>
      <p:graphicFrame>
        <p:nvGraphicFramePr>
          <p:cNvPr id="13" name="Table 10">
            <a:extLst>
              <a:ext uri="{FF2B5EF4-FFF2-40B4-BE49-F238E27FC236}">
                <a16:creationId xmlns:a16="http://schemas.microsoft.com/office/drawing/2014/main" id="{8F699799-6C70-44F5-B6F6-9710CF9701B3}"/>
              </a:ext>
            </a:extLst>
          </p:cNvPr>
          <p:cNvGraphicFramePr>
            <a:graphicFrameLocks/>
          </p:cNvGraphicFramePr>
          <p:nvPr>
            <p:extLst>
              <p:ext uri="{D42A27DB-BD31-4B8C-83A1-F6EECF244321}">
                <p14:modId xmlns:p14="http://schemas.microsoft.com/office/powerpoint/2010/main" val="628749836"/>
              </p:ext>
            </p:extLst>
          </p:nvPr>
        </p:nvGraphicFramePr>
        <p:xfrm>
          <a:off x="782856" y="919586"/>
          <a:ext cx="10687248" cy="5423736"/>
        </p:xfrm>
        <a:graphic>
          <a:graphicData uri="http://schemas.openxmlformats.org/drawingml/2006/table">
            <a:tbl>
              <a:tblPr firstRow="1" bandRow="1">
                <a:tableStyleId>{5C22544A-7EE6-4342-B048-85BDC9FD1C3A}</a:tableStyleId>
              </a:tblPr>
              <a:tblGrid>
                <a:gridCol w="1335906">
                  <a:extLst>
                    <a:ext uri="{9D8B030D-6E8A-4147-A177-3AD203B41FA5}">
                      <a16:colId xmlns:a16="http://schemas.microsoft.com/office/drawing/2014/main" val="297848968"/>
                    </a:ext>
                  </a:extLst>
                </a:gridCol>
                <a:gridCol w="1335906">
                  <a:extLst>
                    <a:ext uri="{9D8B030D-6E8A-4147-A177-3AD203B41FA5}">
                      <a16:colId xmlns:a16="http://schemas.microsoft.com/office/drawing/2014/main" val="822691297"/>
                    </a:ext>
                  </a:extLst>
                </a:gridCol>
                <a:gridCol w="1335906">
                  <a:extLst>
                    <a:ext uri="{9D8B030D-6E8A-4147-A177-3AD203B41FA5}">
                      <a16:colId xmlns:a16="http://schemas.microsoft.com/office/drawing/2014/main" val="900382285"/>
                    </a:ext>
                  </a:extLst>
                </a:gridCol>
                <a:gridCol w="1335906">
                  <a:extLst>
                    <a:ext uri="{9D8B030D-6E8A-4147-A177-3AD203B41FA5}">
                      <a16:colId xmlns:a16="http://schemas.microsoft.com/office/drawing/2014/main" val="3604030121"/>
                    </a:ext>
                  </a:extLst>
                </a:gridCol>
                <a:gridCol w="1335906">
                  <a:extLst>
                    <a:ext uri="{9D8B030D-6E8A-4147-A177-3AD203B41FA5}">
                      <a16:colId xmlns:a16="http://schemas.microsoft.com/office/drawing/2014/main" val="880831088"/>
                    </a:ext>
                  </a:extLst>
                </a:gridCol>
                <a:gridCol w="1335906">
                  <a:extLst>
                    <a:ext uri="{9D8B030D-6E8A-4147-A177-3AD203B41FA5}">
                      <a16:colId xmlns:a16="http://schemas.microsoft.com/office/drawing/2014/main" val="2317764821"/>
                    </a:ext>
                  </a:extLst>
                </a:gridCol>
                <a:gridCol w="1335906">
                  <a:extLst>
                    <a:ext uri="{9D8B030D-6E8A-4147-A177-3AD203B41FA5}">
                      <a16:colId xmlns:a16="http://schemas.microsoft.com/office/drawing/2014/main" val="3358966682"/>
                    </a:ext>
                  </a:extLst>
                </a:gridCol>
                <a:gridCol w="1335906">
                  <a:extLst>
                    <a:ext uri="{9D8B030D-6E8A-4147-A177-3AD203B41FA5}">
                      <a16:colId xmlns:a16="http://schemas.microsoft.com/office/drawing/2014/main" val="330436240"/>
                    </a:ext>
                  </a:extLst>
                </a:gridCol>
              </a:tblGrid>
              <a:tr h="658696">
                <a:tc>
                  <a:txBody>
                    <a:bodyPr/>
                    <a:lstStyle/>
                    <a:p>
                      <a:pPr algn="ctr"/>
                      <a:r>
                        <a:rPr lang="en-US" dirty="0"/>
                        <a:t>Name</a:t>
                      </a:r>
                    </a:p>
                  </a:txBody>
                  <a:tcPr/>
                </a:tc>
                <a:tc>
                  <a:txBody>
                    <a:bodyPr/>
                    <a:lstStyle/>
                    <a:p>
                      <a:pPr algn="ctr"/>
                      <a:r>
                        <a:rPr lang="en-US" dirty="0"/>
                        <a:t>SSN</a:t>
                      </a:r>
                    </a:p>
                  </a:txBody>
                  <a:tcPr/>
                </a:tc>
                <a:tc>
                  <a:txBody>
                    <a:bodyPr/>
                    <a:lstStyle/>
                    <a:p>
                      <a:pPr algn="ctr"/>
                      <a:r>
                        <a:rPr lang="en-US" dirty="0"/>
                        <a:t>Gender</a:t>
                      </a:r>
                    </a:p>
                  </a:txBody>
                  <a:tcPr/>
                </a:tc>
                <a:tc>
                  <a:txBody>
                    <a:bodyPr/>
                    <a:lstStyle/>
                    <a:p>
                      <a:pPr algn="ctr"/>
                      <a:r>
                        <a:rPr lang="en-US" dirty="0"/>
                        <a:t>Race</a:t>
                      </a:r>
                    </a:p>
                  </a:txBody>
                  <a:tcPr/>
                </a:tc>
                <a:tc>
                  <a:txBody>
                    <a:bodyPr/>
                    <a:lstStyle/>
                    <a:p>
                      <a:pPr algn="ctr"/>
                      <a:r>
                        <a:rPr lang="en-US" dirty="0"/>
                        <a:t>Institution</a:t>
                      </a:r>
                    </a:p>
                  </a:txBody>
                  <a:tcPr/>
                </a:tc>
                <a:tc>
                  <a:txBody>
                    <a:bodyPr/>
                    <a:lstStyle/>
                    <a:p>
                      <a:pPr algn="ctr"/>
                      <a:r>
                        <a:rPr lang="en-US" dirty="0"/>
                        <a:t>Limitation</a:t>
                      </a:r>
                    </a:p>
                  </a:txBody>
                  <a:tcPr/>
                </a:tc>
                <a:tc>
                  <a:txBody>
                    <a:bodyPr/>
                    <a:lstStyle/>
                    <a:p>
                      <a:pPr algn="ctr"/>
                      <a:r>
                        <a:rPr lang="en-US" dirty="0"/>
                        <a:t>Degree</a:t>
                      </a:r>
                    </a:p>
                  </a:txBody>
                  <a:tcPr/>
                </a:tc>
                <a:tc>
                  <a:txBody>
                    <a:bodyPr/>
                    <a:lstStyle/>
                    <a:p>
                      <a:pPr algn="ctr"/>
                      <a:r>
                        <a:rPr lang="en-US" dirty="0"/>
                        <a:t>Expected Salary</a:t>
                      </a:r>
                    </a:p>
                  </a:txBody>
                  <a:tcPr/>
                </a:tc>
                <a:extLst>
                  <a:ext uri="{0D108BD9-81ED-4DB2-BD59-A6C34878D82A}">
                    <a16:rowId xmlns:a16="http://schemas.microsoft.com/office/drawing/2014/main" val="3639707381"/>
                  </a:ext>
                </a:extLst>
              </a:tr>
              <a:tr h="370840">
                <a:tc>
                  <a:txBody>
                    <a:bodyPr/>
                    <a:lstStyle/>
                    <a:p>
                      <a:r>
                        <a:rPr lang="en-US" dirty="0"/>
                        <a:t>Darius Singpurwalla</a:t>
                      </a:r>
                    </a:p>
                  </a:txBody>
                  <a:tcPr/>
                </a:tc>
                <a:tc>
                  <a:txBody>
                    <a:bodyPr/>
                    <a:lstStyle/>
                    <a:p>
                      <a:r>
                        <a:rPr lang="en-US" dirty="0"/>
                        <a:t>225-20-2853</a:t>
                      </a:r>
                    </a:p>
                  </a:txBody>
                  <a:tcPr/>
                </a:tc>
                <a:tc>
                  <a:txBody>
                    <a:bodyPr/>
                    <a:lstStyle/>
                    <a:p>
                      <a:r>
                        <a:rPr lang="en-US" dirty="0"/>
                        <a:t>Male</a:t>
                      </a:r>
                    </a:p>
                  </a:txBody>
                  <a:tcPr/>
                </a:tc>
                <a:tc>
                  <a:txBody>
                    <a:bodyPr/>
                    <a:lstStyle/>
                    <a:p>
                      <a:r>
                        <a:rPr lang="en-US" dirty="0"/>
                        <a:t>White</a:t>
                      </a:r>
                    </a:p>
                  </a:txBody>
                  <a:tcPr/>
                </a:tc>
                <a:tc>
                  <a:txBody>
                    <a:bodyPr/>
                    <a:lstStyle/>
                    <a:p>
                      <a:r>
                        <a:rPr lang="en-US" dirty="0"/>
                        <a:t>University of Maryland</a:t>
                      </a:r>
                    </a:p>
                  </a:txBody>
                  <a:tcPr/>
                </a:tc>
                <a:tc>
                  <a:txBody>
                    <a:bodyPr/>
                    <a:lstStyle/>
                    <a:p>
                      <a:r>
                        <a:rPr lang="en-US" dirty="0"/>
                        <a:t>Seeing</a:t>
                      </a:r>
                    </a:p>
                  </a:txBody>
                  <a:tcPr/>
                </a:tc>
                <a:tc>
                  <a:txBody>
                    <a:bodyPr/>
                    <a:lstStyle/>
                    <a:p>
                      <a:r>
                        <a:rPr lang="en-US" dirty="0"/>
                        <a:t>Kinesiology</a:t>
                      </a:r>
                    </a:p>
                  </a:txBody>
                  <a:tcPr/>
                </a:tc>
                <a:tc>
                  <a:txBody>
                    <a:bodyPr/>
                    <a:lstStyle/>
                    <a:p>
                      <a:r>
                        <a:rPr lang="en-US" dirty="0"/>
                        <a:t>$ 45000</a:t>
                      </a:r>
                    </a:p>
                  </a:txBody>
                  <a:tcPr/>
                </a:tc>
                <a:extLst>
                  <a:ext uri="{0D108BD9-81ED-4DB2-BD59-A6C34878D82A}">
                    <a16:rowId xmlns:a16="http://schemas.microsoft.com/office/drawing/2014/main" val="214620938"/>
                  </a:ext>
                </a:extLst>
              </a:tr>
              <a:tr h="370840">
                <a:tc>
                  <a:txBody>
                    <a:bodyPr/>
                    <a:lstStyle/>
                    <a:p>
                      <a:r>
                        <a:rPr lang="en-US" dirty="0"/>
                        <a:t>Jennifer Singpurwalla</a:t>
                      </a:r>
                    </a:p>
                  </a:txBody>
                  <a:tcPr/>
                </a:tc>
                <a:tc>
                  <a:txBody>
                    <a:bodyPr/>
                    <a:lstStyle/>
                    <a:p>
                      <a:r>
                        <a:rPr lang="en-US" dirty="0"/>
                        <a:t>220-12-6573</a:t>
                      </a:r>
                    </a:p>
                  </a:txBody>
                  <a:tcPr/>
                </a:tc>
                <a:tc>
                  <a:txBody>
                    <a:bodyPr/>
                    <a:lstStyle/>
                    <a:p>
                      <a:r>
                        <a:rPr lang="en-US" dirty="0"/>
                        <a:t>Female</a:t>
                      </a:r>
                    </a:p>
                  </a:txBody>
                  <a:tcPr/>
                </a:tc>
                <a:tc>
                  <a:txBody>
                    <a:bodyPr/>
                    <a:lstStyle/>
                    <a:p>
                      <a:r>
                        <a:rPr lang="en-US" dirty="0"/>
                        <a:t>White</a:t>
                      </a:r>
                    </a:p>
                  </a:txBody>
                  <a:tcPr/>
                </a:tc>
                <a:tc>
                  <a:txBody>
                    <a:bodyPr/>
                    <a:lstStyle/>
                    <a:p>
                      <a:r>
                        <a:rPr lang="en-US" dirty="0"/>
                        <a:t>George Mason University</a:t>
                      </a:r>
                    </a:p>
                  </a:txBody>
                  <a:tcPr/>
                </a:tc>
                <a:tc>
                  <a:txBody>
                    <a:bodyPr/>
                    <a:lstStyle/>
                    <a:p>
                      <a:r>
                        <a:rPr lang="en-US" dirty="0"/>
                        <a:t>Hearing</a:t>
                      </a:r>
                    </a:p>
                  </a:txBody>
                  <a:tcPr/>
                </a:tc>
                <a:tc>
                  <a:txBody>
                    <a:bodyPr/>
                    <a:lstStyle/>
                    <a:p>
                      <a:r>
                        <a:rPr lang="en-US" dirty="0"/>
                        <a:t>Accounting</a:t>
                      </a:r>
                    </a:p>
                  </a:txBody>
                  <a:tcPr/>
                </a:tc>
                <a:tc>
                  <a:txBody>
                    <a:bodyPr/>
                    <a:lstStyle/>
                    <a:p>
                      <a:r>
                        <a:rPr lang="en-US" dirty="0"/>
                        <a:t>$ 45000</a:t>
                      </a:r>
                    </a:p>
                  </a:txBody>
                  <a:tcPr/>
                </a:tc>
                <a:extLst>
                  <a:ext uri="{0D108BD9-81ED-4DB2-BD59-A6C34878D82A}">
                    <a16:rowId xmlns:a16="http://schemas.microsoft.com/office/drawing/2014/main" val="2168895663"/>
                  </a:ext>
                </a:extLst>
              </a:tr>
              <a:tr h="370840">
                <a:tc>
                  <a:txBody>
                    <a:bodyPr/>
                    <a:lstStyle/>
                    <a:p>
                      <a:r>
                        <a:rPr lang="en-US" dirty="0"/>
                        <a:t>Rachel Singpurwalla</a:t>
                      </a:r>
                    </a:p>
                  </a:txBody>
                  <a:tcPr/>
                </a:tc>
                <a:tc>
                  <a:txBody>
                    <a:bodyPr/>
                    <a:lstStyle/>
                    <a:p>
                      <a:r>
                        <a:rPr lang="en-US" dirty="0"/>
                        <a:t>134-02-9874</a:t>
                      </a:r>
                    </a:p>
                  </a:txBody>
                  <a:tcPr/>
                </a:tc>
                <a:tc>
                  <a:txBody>
                    <a:bodyPr/>
                    <a:lstStyle/>
                    <a:p>
                      <a:r>
                        <a:rPr lang="en-US" dirty="0"/>
                        <a:t>Female</a:t>
                      </a:r>
                    </a:p>
                  </a:txBody>
                  <a:tcPr/>
                </a:tc>
                <a:tc>
                  <a:txBody>
                    <a:bodyPr/>
                    <a:lstStyle/>
                    <a:p>
                      <a:r>
                        <a:rPr lang="en-US" dirty="0"/>
                        <a:t>Asian</a:t>
                      </a:r>
                    </a:p>
                  </a:txBody>
                  <a:tcPr/>
                </a:tc>
                <a:tc>
                  <a:txBody>
                    <a:bodyPr/>
                    <a:lstStyle/>
                    <a:p>
                      <a:r>
                        <a:rPr lang="en-US" dirty="0"/>
                        <a:t>U.C., Boulder</a:t>
                      </a:r>
                    </a:p>
                  </a:txBody>
                  <a:tcPr/>
                </a:tc>
                <a:tc>
                  <a:txBody>
                    <a:bodyPr/>
                    <a:lstStyle/>
                    <a:p>
                      <a:r>
                        <a:rPr lang="en-US" dirty="0"/>
                        <a:t>None</a:t>
                      </a:r>
                    </a:p>
                  </a:txBody>
                  <a:tcPr/>
                </a:tc>
                <a:tc>
                  <a:txBody>
                    <a:bodyPr/>
                    <a:lstStyle/>
                    <a:p>
                      <a:r>
                        <a:rPr lang="en-US" dirty="0"/>
                        <a:t>Philosophy</a:t>
                      </a:r>
                    </a:p>
                  </a:txBody>
                  <a:tcPr/>
                </a:tc>
                <a:tc>
                  <a:txBody>
                    <a:bodyPr/>
                    <a:lstStyle/>
                    <a:p>
                      <a:r>
                        <a:rPr lang="en-US" dirty="0"/>
                        <a:t>$ 47000</a:t>
                      </a:r>
                    </a:p>
                  </a:txBody>
                  <a:tcPr/>
                </a:tc>
                <a:extLst>
                  <a:ext uri="{0D108BD9-81ED-4DB2-BD59-A6C34878D82A}">
                    <a16:rowId xmlns:a16="http://schemas.microsoft.com/office/drawing/2014/main" val="22409790"/>
                  </a:ext>
                </a:extLst>
              </a:tr>
              <a:tr h="370840">
                <a:tc>
                  <a:txBody>
                    <a:bodyPr/>
                    <a:lstStyle/>
                    <a:p>
                      <a:r>
                        <a:rPr lang="en-US" dirty="0"/>
                        <a:t>Chris Hamel</a:t>
                      </a:r>
                    </a:p>
                  </a:txBody>
                  <a:tcPr/>
                </a:tc>
                <a:tc>
                  <a:txBody>
                    <a:bodyPr/>
                    <a:lstStyle/>
                    <a:p>
                      <a:r>
                        <a:rPr lang="en-US" dirty="0"/>
                        <a:t>135-01-4432</a:t>
                      </a:r>
                    </a:p>
                  </a:txBody>
                  <a:tcPr/>
                </a:tc>
                <a:tc>
                  <a:txBody>
                    <a:bodyPr/>
                    <a:lstStyle/>
                    <a:p>
                      <a:r>
                        <a:rPr lang="en-US" dirty="0"/>
                        <a:t>Female</a:t>
                      </a:r>
                    </a:p>
                  </a:txBody>
                  <a:tcPr/>
                </a:tc>
                <a:tc>
                  <a:txBody>
                    <a:bodyPr/>
                    <a:lstStyle/>
                    <a:p>
                      <a:r>
                        <a:rPr lang="en-US" dirty="0"/>
                        <a:t>Hispanic</a:t>
                      </a:r>
                    </a:p>
                  </a:txBody>
                  <a:tcPr/>
                </a:tc>
                <a:tc>
                  <a:txBody>
                    <a:bodyPr/>
                    <a:lstStyle/>
                    <a:p>
                      <a:r>
                        <a:rPr lang="en-US" dirty="0"/>
                        <a:t>Rollins College</a:t>
                      </a:r>
                    </a:p>
                  </a:txBody>
                  <a:tcPr/>
                </a:tc>
                <a:tc>
                  <a:txBody>
                    <a:bodyPr/>
                    <a:lstStyle/>
                    <a:p>
                      <a:r>
                        <a:rPr lang="en-US" dirty="0"/>
                        <a:t>Lifting</a:t>
                      </a:r>
                    </a:p>
                  </a:txBody>
                  <a:tcPr/>
                </a:tc>
                <a:tc>
                  <a:txBody>
                    <a:bodyPr/>
                    <a:lstStyle/>
                    <a:p>
                      <a:r>
                        <a:rPr lang="en-US" dirty="0"/>
                        <a:t>Biology</a:t>
                      </a:r>
                    </a:p>
                  </a:txBody>
                  <a:tcPr/>
                </a:tc>
                <a:tc>
                  <a:txBody>
                    <a:bodyPr/>
                    <a:lstStyle/>
                    <a:p>
                      <a:r>
                        <a:rPr lang="en-US" dirty="0"/>
                        <a:t>$ 48000</a:t>
                      </a:r>
                    </a:p>
                  </a:txBody>
                  <a:tcPr/>
                </a:tc>
                <a:extLst>
                  <a:ext uri="{0D108BD9-81ED-4DB2-BD59-A6C34878D82A}">
                    <a16:rowId xmlns:a16="http://schemas.microsoft.com/office/drawing/2014/main" val="903786954"/>
                  </a:ext>
                </a:extLst>
              </a:tr>
              <a:tr h="370840">
                <a:tc>
                  <a:txBody>
                    <a:bodyPr/>
                    <a:lstStyle/>
                    <a:p>
                      <a:r>
                        <a:rPr lang="en-US" dirty="0"/>
                        <a:t>Matt Williams</a:t>
                      </a:r>
                    </a:p>
                  </a:txBody>
                  <a:tcPr/>
                </a:tc>
                <a:tc>
                  <a:txBody>
                    <a:bodyPr/>
                    <a:lstStyle/>
                    <a:p>
                      <a:r>
                        <a:rPr lang="en-US" dirty="0"/>
                        <a:t>137-02-4432</a:t>
                      </a:r>
                    </a:p>
                  </a:txBody>
                  <a:tcPr/>
                </a:tc>
                <a:tc>
                  <a:txBody>
                    <a:bodyPr/>
                    <a:lstStyle/>
                    <a:p>
                      <a:r>
                        <a:rPr lang="en-US" dirty="0"/>
                        <a:t>Male</a:t>
                      </a:r>
                    </a:p>
                  </a:txBody>
                  <a:tcPr/>
                </a:tc>
                <a:tc>
                  <a:txBody>
                    <a:bodyPr/>
                    <a:lstStyle/>
                    <a:p>
                      <a:r>
                        <a:rPr lang="en-US" dirty="0"/>
                        <a:t>Native American</a:t>
                      </a:r>
                    </a:p>
                  </a:txBody>
                  <a:tcPr/>
                </a:tc>
                <a:tc>
                  <a:txBody>
                    <a:bodyPr/>
                    <a:lstStyle/>
                    <a:p>
                      <a:r>
                        <a:rPr lang="en-US" dirty="0"/>
                        <a:t>Va. Tech</a:t>
                      </a:r>
                    </a:p>
                  </a:txBody>
                  <a:tcPr/>
                </a:tc>
                <a:tc>
                  <a:txBody>
                    <a:bodyPr/>
                    <a:lstStyle/>
                    <a:p>
                      <a:r>
                        <a:rPr lang="en-US" dirty="0"/>
                        <a:t>Cognitive</a:t>
                      </a:r>
                    </a:p>
                  </a:txBody>
                  <a:tcPr/>
                </a:tc>
                <a:tc>
                  <a:txBody>
                    <a:bodyPr/>
                    <a:lstStyle/>
                    <a:p>
                      <a:r>
                        <a:rPr lang="en-US" dirty="0"/>
                        <a:t>Statistics</a:t>
                      </a:r>
                    </a:p>
                  </a:txBody>
                  <a:tcPr/>
                </a:tc>
                <a:tc>
                  <a:txBody>
                    <a:bodyPr/>
                    <a:lstStyle/>
                    <a:p>
                      <a:r>
                        <a:rPr lang="en-US" dirty="0"/>
                        <a:t>$ 42000</a:t>
                      </a:r>
                    </a:p>
                  </a:txBody>
                  <a:tcPr/>
                </a:tc>
                <a:extLst>
                  <a:ext uri="{0D108BD9-81ED-4DB2-BD59-A6C34878D82A}">
                    <a16:rowId xmlns:a16="http://schemas.microsoft.com/office/drawing/2014/main" val="1598455467"/>
                  </a:ext>
                </a:extLst>
              </a:tr>
              <a:tr h="370840">
                <a:tc>
                  <a:txBody>
                    <a:bodyPr/>
                    <a:lstStyle/>
                    <a:p>
                      <a:r>
                        <a:rPr lang="en-US" dirty="0"/>
                        <a:t>…</a:t>
                      </a:r>
                    </a:p>
                  </a:txBody>
                  <a:tcPr/>
                </a:tc>
                <a:tc>
                  <a:txBody>
                    <a:bodyPr/>
                    <a:lstStyle/>
                    <a:p>
                      <a:r>
                        <a:rPr lang="en-US" dirty="0"/>
                        <a:t>…</a:t>
                      </a:r>
                    </a:p>
                  </a:txBody>
                  <a:tcPr/>
                </a:tc>
                <a:tc>
                  <a:txBody>
                    <a:bodyPr/>
                    <a:lstStyle/>
                    <a:p>
                      <a:r>
                        <a:rPr lang="en-US" dirty="0"/>
                        <a:t>…</a:t>
                      </a:r>
                    </a:p>
                  </a:txBody>
                  <a:tcPr/>
                </a:tc>
                <a:tc>
                  <a:txBody>
                    <a:bodyPr/>
                    <a:lstStyle/>
                    <a:p>
                      <a:endParaRPr lang="en-US" dirty="0"/>
                    </a:p>
                  </a:txBody>
                  <a:tcPr/>
                </a:tc>
                <a:tc>
                  <a:txBody>
                    <a:bodyPr/>
                    <a:lstStyle/>
                    <a:p>
                      <a:r>
                        <a:rPr lang="en-US" dirty="0"/>
                        <a:t>…</a:t>
                      </a:r>
                    </a:p>
                  </a:txBody>
                  <a:tcPr/>
                </a:tc>
                <a:tc>
                  <a:txBody>
                    <a:bodyPr/>
                    <a:lstStyle/>
                    <a:p>
                      <a:r>
                        <a:rPr lang="en-US" dirty="0"/>
                        <a:t>…</a:t>
                      </a:r>
                    </a:p>
                  </a:txBody>
                  <a:tcPr/>
                </a:tc>
                <a:tc>
                  <a:txBody>
                    <a:bodyPr/>
                    <a:lstStyle/>
                    <a:p>
                      <a:r>
                        <a:rPr lang="en-US" dirty="0"/>
                        <a:t>…</a:t>
                      </a:r>
                    </a:p>
                  </a:txBody>
                  <a:tcPr/>
                </a:tc>
                <a:tc>
                  <a:txBody>
                    <a:bodyPr/>
                    <a:lstStyle/>
                    <a:p>
                      <a:r>
                        <a:rPr lang="en-US" dirty="0"/>
                        <a:t>…</a:t>
                      </a:r>
                    </a:p>
                  </a:txBody>
                  <a:tcPr/>
                </a:tc>
                <a:extLst>
                  <a:ext uri="{0D108BD9-81ED-4DB2-BD59-A6C34878D82A}">
                    <a16:rowId xmlns:a16="http://schemas.microsoft.com/office/drawing/2014/main" val="3268765608"/>
                  </a:ext>
                </a:extLst>
              </a:tr>
              <a:tr h="370840">
                <a:tc>
                  <a:txBody>
                    <a:bodyPr/>
                    <a:lstStyle/>
                    <a:p>
                      <a:r>
                        <a:rPr lang="en-US" dirty="0"/>
                        <a:t>…</a:t>
                      </a:r>
                    </a:p>
                  </a:txBody>
                  <a:tcPr/>
                </a:tc>
                <a:tc>
                  <a:txBody>
                    <a:bodyPr/>
                    <a:lstStyle/>
                    <a:p>
                      <a:r>
                        <a:rPr lang="en-US" dirty="0"/>
                        <a:t>…</a:t>
                      </a:r>
                    </a:p>
                  </a:txBody>
                  <a:tcPr/>
                </a:tc>
                <a:tc>
                  <a:txBody>
                    <a:bodyPr/>
                    <a:lstStyle/>
                    <a:p>
                      <a:r>
                        <a:rPr lang="en-US" dirty="0"/>
                        <a:t>…</a:t>
                      </a:r>
                    </a:p>
                  </a:txBody>
                  <a:tcPr/>
                </a:tc>
                <a:tc>
                  <a:txBody>
                    <a:bodyPr/>
                    <a:lstStyle/>
                    <a:p>
                      <a:endParaRPr lang="en-US" dirty="0"/>
                    </a:p>
                  </a:txBody>
                  <a:tcPr/>
                </a:tc>
                <a:tc>
                  <a:txBody>
                    <a:bodyPr/>
                    <a:lstStyle/>
                    <a:p>
                      <a:r>
                        <a:rPr lang="en-US" dirty="0"/>
                        <a:t>…</a:t>
                      </a:r>
                    </a:p>
                  </a:txBody>
                  <a:tcPr/>
                </a:tc>
                <a:tc>
                  <a:txBody>
                    <a:bodyPr/>
                    <a:lstStyle/>
                    <a:p>
                      <a:r>
                        <a:rPr lang="en-US" dirty="0"/>
                        <a:t>…</a:t>
                      </a:r>
                    </a:p>
                  </a:txBody>
                  <a:tcPr/>
                </a:tc>
                <a:tc>
                  <a:txBody>
                    <a:bodyPr/>
                    <a:lstStyle/>
                    <a:p>
                      <a:r>
                        <a:rPr lang="en-US" dirty="0"/>
                        <a:t>…</a:t>
                      </a:r>
                    </a:p>
                  </a:txBody>
                  <a:tcPr/>
                </a:tc>
                <a:tc>
                  <a:txBody>
                    <a:bodyPr/>
                    <a:lstStyle/>
                    <a:p>
                      <a:r>
                        <a:rPr lang="en-US" dirty="0"/>
                        <a:t>…</a:t>
                      </a:r>
                    </a:p>
                  </a:txBody>
                  <a:tcPr/>
                </a:tc>
                <a:extLst>
                  <a:ext uri="{0D108BD9-81ED-4DB2-BD59-A6C34878D82A}">
                    <a16:rowId xmlns:a16="http://schemas.microsoft.com/office/drawing/2014/main" val="3365766379"/>
                  </a:ext>
                </a:extLst>
              </a:tr>
            </a:tbl>
          </a:graphicData>
        </a:graphic>
      </p:graphicFrame>
    </p:spTree>
    <p:extLst>
      <p:ext uri="{BB962C8B-B14F-4D97-AF65-F5344CB8AC3E}">
        <p14:creationId xmlns:p14="http://schemas.microsoft.com/office/powerpoint/2010/main" val="26807382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E3E9E3-CF23-4352-8BCC-CD8241BC5038}"/>
              </a:ext>
            </a:extLst>
          </p:cNvPr>
          <p:cNvSpPr>
            <a:spLocks noGrp="1"/>
          </p:cNvSpPr>
          <p:nvPr>
            <p:ph type="title"/>
          </p:nvPr>
        </p:nvSpPr>
        <p:spPr/>
        <p:txBody>
          <a:bodyPr>
            <a:normAutofit/>
          </a:bodyPr>
          <a:lstStyle/>
          <a:p>
            <a:pPr algn="ctr"/>
            <a:r>
              <a:rPr lang="en-US" sz="2800" dirty="0"/>
              <a:t>A Motivating Example (from end of Phase 2)</a:t>
            </a:r>
            <a:br>
              <a:rPr lang="en-US" sz="2800" dirty="0"/>
            </a:br>
            <a:r>
              <a:rPr lang="en-US" sz="2800" dirty="0"/>
              <a:t>Doctorate Earners</a:t>
            </a:r>
            <a:br>
              <a:rPr lang="en-US" sz="2800" dirty="0"/>
            </a:br>
            <a:endParaRPr lang="en-US" sz="2800" dirty="0"/>
          </a:p>
        </p:txBody>
      </p:sp>
      <p:sp>
        <p:nvSpPr>
          <p:cNvPr id="15" name="Text Placeholder 14">
            <a:extLst>
              <a:ext uri="{FF2B5EF4-FFF2-40B4-BE49-F238E27FC236}">
                <a16:creationId xmlns:a16="http://schemas.microsoft.com/office/drawing/2014/main" id="{9DA8181C-76A5-409C-BCE9-D78A8D69D2BC}"/>
              </a:ext>
            </a:extLst>
          </p:cNvPr>
          <p:cNvSpPr>
            <a:spLocks noGrp="1"/>
          </p:cNvSpPr>
          <p:nvPr>
            <p:ph type="body" idx="1"/>
          </p:nvPr>
        </p:nvSpPr>
        <p:spPr>
          <a:xfrm>
            <a:off x="814385" y="866776"/>
            <a:ext cx="5157787" cy="823912"/>
          </a:xfrm>
        </p:spPr>
        <p:txBody>
          <a:bodyPr/>
          <a:lstStyle/>
          <a:p>
            <a:r>
              <a:rPr lang="en-US" dirty="0"/>
              <a:t> </a:t>
            </a:r>
          </a:p>
        </p:txBody>
      </p:sp>
      <p:graphicFrame>
        <p:nvGraphicFramePr>
          <p:cNvPr id="10" name="Table 10">
            <a:extLst>
              <a:ext uri="{FF2B5EF4-FFF2-40B4-BE49-F238E27FC236}">
                <a16:creationId xmlns:a16="http://schemas.microsoft.com/office/drawing/2014/main" id="{A21C44D3-4BE2-4C98-A367-BA231DB23A2C}"/>
              </a:ext>
            </a:extLst>
          </p:cNvPr>
          <p:cNvGraphicFramePr>
            <a:graphicFrameLocks noGrp="1"/>
          </p:cNvGraphicFramePr>
          <p:nvPr>
            <p:ph sz="half" idx="2"/>
            <p:extLst>
              <p:ext uri="{D42A27DB-BD31-4B8C-83A1-F6EECF244321}">
                <p14:modId xmlns:p14="http://schemas.microsoft.com/office/powerpoint/2010/main" val="654887129"/>
              </p:ext>
            </p:extLst>
          </p:nvPr>
        </p:nvGraphicFramePr>
        <p:xfrm>
          <a:off x="6096000" y="2651343"/>
          <a:ext cx="4938714" cy="2595880"/>
        </p:xfrm>
        <a:graphic>
          <a:graphicData uri="http://schemas.openxmlformats.org/drawingml/2006/table">
            <a:tbl>
              <a:tblPr firstRow="1" bandRow="1">
                <a:tableStyleId>{5C22544A-7EE6-4342-B048-85BDC9FD1C3A}</a:tableStyleId>
              </a:tblPr>
              <a:tblGrid>
                <a:gridCol w="1646238">
                  <a:extLst>
                    <a:ext uri="{9D8B030D-6E8A-4147-A177-3AD203B41FA5}">
                      <a16:colId xmlns:a16="http://schemas.microsoft.com/office/drawing/2014/main" val="2317764821"/>
                    </a:ext>
                  </a:extLst>
                </a:gridCol>
                <a:gridCol w="1646238">
                  <a:extLst>
                    <a:ext uri="{9D8B030D-6E8A-4147-A177-3AD203B41FA5}">
                      <a16:colId xmlns:a16="http://schemas.microsoft.com/office/drawing/2014/main" val="3358966682"/>
                    </a:ext>
                  </a:extLst>
                </a:gridCol>
                <a:gridCol w="1646238">
                  <a:extLst>
                    <a:ext uri="{9D8B030D-6E8A-4147-A177-3AD203B41FA5}">
                      <a16:colId xmlns:a16="http://schemas.microsoft.com/office/drawing/2014/main" val="330436240"/>
                    </a:ext>
                  </a:extLst>
                </a:gridCol>
              </a:tblGrid>
              <a:tr h="370840">
                <a:tc>
                  <a:txBody>
                    <a:bodyPr/>
                    <a:lstStyle/>
                    <a:p>
                      <a:pPr algn="ctr"/>
                      <a:r>
                        <a:rPr lang="en-US" dirty="0"/>
                        <a:t>Gender</a:t>
                      </a:r>
                    </a:p>
                  </a:txBody>
                  <a:tcPr marL="87128" marR="87128"/>
                </a:tc>
                <a:tc>
                  <a:txBody>
                    <a:bodyPr/>
                    <a:lstStyle/>
                    <a:p>
                      <a:pPr algn="ctr"/>
                      <a:r>
                        <a:rPr lang="en-US" dirty="0"/>
                        <a:t>Race</a:t>
                      </a:r>
                    </a:p>
                  </a:txBody>
                  <a:tcPr marL="87128" marR="87128"/>
                </a:tc>
                <a:tc>
                  <a:txBody>
                    <a:bodyPr/>
                    <a:lstStyle/>
                    <a:p>
                      <a:pPr algn="ctr"/>
                      <a:r>
                        <a:rPr lang="en-US" dirty="0"/>
                        <a:t>Count</a:t>
                      </a:r>
                    </a:p>
                  </a:txBody>
                  <a:tcPr marL="87128" marR="87128"/>
                </a:tc>
                <a:extLst>
                  <a:ext uri="{0D108BD9-81ED-4DB2-BD59-A6C34878D82A}">
                    <a16:rowId xmlns:a16="http://schemas.microsoft.com/office/drawing/2014/main" val="3639707381"/>
                  </a:ext>
                </a:extLst>
              </a:tr>
              <a:tr h="370840">
                <a:tc>
                  <a:txBody>
                    <a:bodyPr/>
                    <a:lstStyle/>
                    <a:p>
                      <a:r>
                        <a:rPr lang="en-US" dirty="0"/>
                        <a:t>Male</a:t>
                      </a:r>
                    </a:p>
                  </a:txBody>
                  <a:tcPr marL="87128" marR="87128"/>
                </a:tc>
                <a:tc>
                  <a:txBody>
                    <a:bodyPr/>
                    <a:lstStyle/>
                    <a:p>
                      <a:r>
                        <a:rPr lang="en-US" dirty="0"/>
                        <a:t>White</a:t>
                      </a:r>
                    </a:p>
                  </a:txBody>
                  <a:tcPr marL="87128" marR="87128"/>
                </a:tc>
                <a:tc>
                  <a:txBody>
                    <a:bodyPr/>
                    <a:lstStyle/>
                    <a:p>
                      <a:r>
                        <a:rPr lang="en-US" dirty="0"/>
                        <a:t>5</a:t>
                      </a:r>
                    </a:p>
                  </a:txBody>
                  <a:tcPr marL="87128" marR="87128"/>
                </a:tc>
                <a:extLst>
                  <a:ext uri="{0D108BD9-81ED-4DB2-BD59-A6C34878D82A}">
                    <a16:rowId xmlns:a16="http://schemas.microsoft.com/office/drawing/2014/main" val="214620938"/>
                  </a:ext>
                </a:extLst>
              </a:tr>
              <a:tr h="370840">
                <a:tc>
                  <a:txBody>
                    <a:bodyPr/>
                    <a:lstStyle/>
                    <a:p>
                      <a:r>
                        <a:rPr lang="en-US" dirty="0"/>
                        <a:t>Male</a:t>
                      </a:r>
                    </a:p>
                  </a:txBody>
                  <a:tcPr marL="87128" marR="87128"/>
                </a:tc>
                <a:tc>
                  <a:txBody>
                    <a:bodyPr/>
                    <a:lstStyle/>
                    <a:p>
                      <a:r>
                        <a:rPr lang="en-US" dirty="0"/>
                        <a:t>Asian</a:t>
                      </a:r>
                    </a:p>
                  </a:txBody>
                  <a:tcPr marL="87128" marR="87128"/>
                </a:tc>
                <a:tc>
                  <a:txBody>
                    <a:bodyPr/>
                    <a:lstStyle/>
                    <a:p>
                      <a:r>
                        <a:rPr lang="en-US" dirty="0"/>
                        <a:t>6</a:t>
                      </a:r>
                    </a:p>
                  </a:txBody>
                  <a:tcPr marL="87128" marR="87128"/>
                </a:tc>
                <a:extLst>
                  <a:ext uri="{0D108BD9-81ED-4DB2-BD59-A6C34878D82A}">
                    <a16:rowId xmlns:a16="http://schemas.microsoft.com/office/drawing/2014/main" val="2168895663"/>
                  </a:ext>
                </a:extLst>
              </a:tr>
              <a:tr h="370840">
                <a:tc>
                  <a:txBody>
                    <a:bodyPr/>
                    <a:lstStyle/>
                    <a:p>
                      <a:r>
                        <a:rPr lang="en-US" dirty="0"/>
                        <a:t>Male</a:t>
                      </a:r>
                    </a:p>
                  </a:txBody>
                  <a:tcPr marL="87128" marR="87128"/>
                </a:tc>
                <a:tc>
                  <a:txBody>
                    <a:bodyPr/>
                    <a:lstStyle/>
                    <a:p>
                      <a:r>
                        <a:rPr lang="en-US" dirty="0"/>
                        <a:t>Hispanic</a:t>
                      </a:r>
                    </a:p>
                  </a:txBody>
                  <a:tcPr marL="87128" marR="87128"/>
                </a:tc>
                <a:tc>
                  <a:txBody>
                    <a:bodyPr/>
                    <a:lstStyle/>
                    <a:p>
                      <a:r>
                        <a:rPr lang="en-US" dirty="0"/>
                        <a:t>7</a:t>
                      </a:r>
                    </a:p>
                  </a:txBody>
                  <a:tcPr marL="87128" marR="87128"/>
                </a:tc>
                <a:extLst>
                  <a:ext uri="{0D108BD9-81ED-4DB2-BD59-A6C34878D82A}">
                    <a16:rowId xmlns:a16="http://schemas.microsoft.com/office/drawing/2014/main" val="22409790"/>
                  </a:ext>
                </a:extLst>
              </a:tr>
              <a:tr h="370840">
                <a:tc>
                  <a:txBody>
                    <a:bodyPr/>
                    <a:lstStyle/>
                    <a:p>
                      <a:r>
                        <a:rPr lang="en-US" dirty="0"/>
                        <a:t>Female</a:t>
                      </a:r>
                    </a:p>
                  </a:txBody>
                  <a:tcPr marL="87128" marR="87128"/>
                </a:tc>
                <a:tc>
                  <a:txBody>
                    <a:bodyPr/>
                    <a:lstStyle/>
                    <a:p>
                      <a:r>
                        <a:rPr lang="en-US" dirty="0"/>
                        <a:t>Asian</a:t>
                      </a:r>
                    </a:p>
                  </a:txBody>
                  <a:tcPr marL="87128" marR="87128"/>
                </a:tc>
                <a:tc>
                  <a:txBody>
                    <a:bodyPr/>
                    <a:lstStyle/>
                    <a:p>
                      <a:r>
                        <a:rPr lang="en-US" dirty="0"/>
                        <a:t>6</a:t>
                      </a:r>
                    </a:p>
                  </a:txBody>
                  <a:tcPr marL="87128" marR="87128"/>
                </a:tc>
                <a:extLst>
                  <a:ext uri="{0D108BD9-81ED-4DB2-BD59-A6C34878D82A}">
                    <a16:rowId xmlns:a16="http://schemas.microsoft.com/office/drawing/2014/main" val="903786954"/>
                  </a:ext>
                </a:extLst>
              </a:tr>
              <a:tr h="370840">
                <a:tc>
                  <a:txBody>
                    <a:bodyPr/>
                    <a:lstStyle/>
                    <a:p>
                      <a:r>
                        <a:rPr lang="en-US" dirty="0"/>
                        <a:t>Female</a:t>
                      </a:r>
                    </a:p>
                  </a:txBody>
                  <a:tcPr marL="87128" marR="87128"/>
                </a:tc>
                <a:tc>
                  <a:txBody>
                    <a:bodyPr/>
                    <a:lstStyle/>
                    <a:p>
                      <a:r>
                        <a:rPr lang="en-US" dirty="0"/>
                        <a:t>Hispanic</a:t>
                      </a:r>
                    </a:p>
                  </a:txBody>
                  <a:tcPr marL="87128" marR="87128"/>
                </a:tc>
                <a:tc>
                  <a:txBody>
                    <a:bodyPr/>
                    <a:lstStyle/>
                    <a:p>
                      <a:r>
                        <a:rPr lang="en-US" dirty="0"/>
                        <a:t>3</a:t>
                      </a:r>
                    </a:p>
                  </a:txBody>
                  <a:tcPr marL="87128" marR="87128"/>
                </a:tc>
                <a:extLst>
                  <a:ext uri="{0D108BD9-81ED-4DB2-BD59-A6C34878D82A}">
                    <a16:rowId xmlns:a16="http://schemas.microsoft.com/office/drawing/2014/main" val="1598455467"/>
                  </a:ext>
                </a:extLst>
              </a:tr>
              <a:tr h="370840">
                <a:tc>
                  <a:txBody>
                    <a:bodyPr/>
                    <a:lstStyle/>
                    <a:p>
                      <a:r>
                        <a:rPr lang="en-US" dirty="0"/>
                        <a:t>Total</a:t>
                      </a:r>
                    </a:p>
                  </a:txBody>
                  <a:tcPr marL="87128" marR="87128"/>
                </a:tc>
                <a:tc>
                  <a:txBody>
                    <a:bodyPr/>
                    <a:lstStyle/>
                    <a:p>
                      <a:endParaRPr lang="en-US" dirty="0"/>
                    </a:p>
                  </a:txBody>
                  <a:tcPr marL="87128" marR="87128"/>
                </a:tc>
                <a:tc>
                  <a:txBody>
                    <a:bodyPr/>
                    <a:lstStyle/>
                    <a:p>
                      <a:r>
                        <a:rPr lang="en-US" dirty="0"/>
                        <a:t>15</a:t>
                      </a:r>
                    </a:p>
                  </a:txBody>
                  <a:tcPr marL="87128" marR="87128"/>
                </a:tc>
                <a:extLst>
                  <a:ext uri="{0D108BD9-81ED-4DB2-BD59-A6C34878D82A}">
                    <a16:rowId xmlns:a16="http://schemas.microsoft.com/office/drawing/2014/main" val="3268765608"/>
                  </a:ext>
                </a:extLst>
              </a:tr>
            </a:tbl>
          </a:graphicData>
        </a:graphic>
      </p:graphicFrame>
      <p:sp>
        <p:nvSpPr>
          <p:cNvPr id="8" name="Text Placeholder 7">
            <a:extLst>
              <a:ext uri="{FF2B5EF4-FFF2-40B4-BE49-F238E27FC236}">
                <a16:creationId xmlns:a16="http://schemas.microsoft.com/office/drawing/2014/main" id="{7ADEB3A8-075A-4762-9D69-0D8C4268FA76}"/>
              </a:ext>
            </a:extLst>
          </p:cNvPr>
          <p:cNvSpPr>
            <a:spLocks noGrp="1"/>
          </p:cNvSpPr>
          <p:nvPr>
            <p:ph type="body" sz="quarter" idx="3"/>
          </p:nvPr>
        </p:nvSpPr>
        <p:spPr>
          <a:xfrm>
            <a:off x="814387" y="1681163"/>
            <a:ext cx="5183188" cy="823912"/>
          </a:xfrm>
        </p:spPr>
        <p:txBody>
          <a:bodyPr/>
          <a:lstStyle/>
          <a:p>
            <a:pPr algn="ctr"/>
            <a:r>
              <a:rPr lang="en-US" b="1" dirty="0">
                <a:solidFill>
                  <a:schemeClr val="tx1"/>
                </a:solidFill>
              </a:rPr>
              <a:t>Distribution of functional limitation and Median Salary</a:t>
            </a:r>
          </a:p>
        </p:txBody>
      </p:sp>
      <p:sp>
        <p:nvSpPr>
          <p:cNvPr id="4" name="Slide Number Placeholder 3">
            <a:extLst>
              <a:ext uri="{FF2B5EF4-FFF2-40B4-BE49-F238E27FC236}">
                <a16:creationId xmlns:a16="http://schemas.microsoft.com/office/drawing/2014/main" id="{42A530AC-9725-48A1-BB0C-A8FB015D3E4F}"/>
              </a:ext>
            </a:extLst>
          </p:cNvPr>
          <p:cNvSpPr>
            <a:spLocks noGrp="1"/>
          </p:cNvSpPr>
          <p:nvPr>
            <p:ph type="sldNum" sz="quarter" idx="12"/>
          </p:nvPr>
        </p:nvSpPr>
        <p:spPr/>
        <p:txBody>
          <a:bodyPr/>
          <a:lstStyle/>
          <a:p>
            <a:fld id="{65F1CF43-9964-46B2-AF67-31A9D73CF057}" type="slidenum">
              <a:rPr lang="en-US" smtClean="0"/>
              <a:t>13</a:t>
            </a:fld>
            <a:endParaRPr lang="en-US"/>
          </a:p>
        </p:txBody>
      </p:sp>
      <p:graphicFrame>
        <p:nvGraphicFramePr>
          <p:cNvPr id="13" name="Table 10">
            <a:extLst>
              <a:ext uri="{FF2B5EF4-FFF2-40B4-BE49-F238E27FC236}">
                <a16:creationId xmlns:a16="http://schemas.microsoft.com/office/drawing/2014/main" id="{8F699799-6C70-44F5-B6F6-9710CF9701B3}"/>
              </a:ext>
            </a:extLst>
          </p:cNvPr>
          <p:cNvGraphicFramePr>
            <a:graphicFrameLocks/>
          </p:cNvGraphicFramePr>
          <p:nvPr/>
        </p:nvGraphicFramePr>
        <p:xfrm>
          <a:off x="788985" y="2587070"/>
          <a:ext cx="5183187" cy="2883736"/>
        </p:xfrm>
        <a:graphic>
          <a:graphicData uri="http://schemas.openxmlformats.org/drawingml/2006/table">
            <a:tbl>
              <a:tblPr firstRow="1" bandRow="1">
                <a:tableStyleId>{5C22544A-7EE6-4342-B048-85BDC9FD1C3A}</a:tableStyleId>
              </a:tblPr>
              <a:tblGrid>
                <a:gridCol w="1727729">
                  <a:extLst>
                    <a:ext uri="{9D8B030D-6E8A-4147-A177-3AD203B41FA5}">
                      <a16:colId xmlns:a16="http://schemas.microsoft.com/office/drawing/2014/main" val="2317764821"/>
                    </a:ext>
                  </a:extLst>
                </a:gridCol>
                <a:gridCol w="1727729">
                  <a:extLst>
                    <a:ext uri="{9D8B030D-6E8A-4147-A177-3AD203B41FA5}">
                      <a16:colId xmlns:a16="http://schemas.microsoft.com/office/drawing/2014/main" val="3358966682"/>
                    </a:ext>
                  </a:extLst>
                </a:gridCol>
                <a:gridCol w="1727729">
                  <a:extLst>
                    <a:ext uri="{9D8B030D-6E8A-4147-A177-3AD203B41FA5}">
                      <a16:colId xmlns:a16="http://schemas.microsoft.com/office/drawing/2014/main" val="330436240"/>
                    </a:ext>
                  </a:extLst>
                </a:gridCol>
              </a:tblGrid>
              <a:tr h="658696">
                <a:tc>
                  <a:txBody>
                    <a:bodyPr/>
                    <a:lstStyle/>
                    <a:p>
                      <a:pPr algn="ctr"/>
                      <a:r>
                        <a:rPr lang="en-US" dirty="0"/>
                        <a:t>Limitation</a:t>
                      </a:r>
                    </a:p>
                  </a:txBody>
                  <a:tcPr/>
                </a:tc>
                <a:tc>
                  <a:txBody>
                    <a:bodyPr/>
                    <a:lstStyle/>
                    <a:p>
                      <a:pPr algn="ctr"/>
                      <a:r>
                        <a:rPr lang="en-US" dirty="0"/>
                        <a:t>Count</a:t>
                      </a:r>
                    </a:p>
                  </a:txBody>
                  <a:tcPr/>
                </a:tc>
                <a:tc>
                  <a:txBody>
                    <a:bodyPr/>
                    <a:lstStyle/>
                    <a:p>
                      <a:pPr algn="ctr"/>
                      <a:r>
                        <a:rPr lang="en-US" dirty="0"/>
                        <a:t>Expected Median Salary</a:t>
                      </a:r>
                    </a:p>
                  </a:txBody>
                  <a:tcPr/>
                </a:tc>
                <a:extLst>
                  <a:ext uri="{0D108BD9-81ED-4DB2-BD59-A6C34878D82A}">
                    <a16:rowId xmlns:a16="http://schemas.microsoft.com/office/drawing/2014/main" val="3639707381"/>
                  </a:ext>
                </a:extLst>
              </a:tr>
              <a:tr h="370840">
                <a:tc>
                  <a:txBody>
                    <a:bodyPr/>
                    <a:lstStyle/>
                    <a:p>
                      <a:r>
                        <a:rPr lang="en-US" dirty="0"/>
                        <a:t>Seeing</a:t>
                      </a:r>
                    </a:p>
                  </a:txBody>
                  <a:tcPr/>
                </a:tc>
                <a:tc>
                  <a:txBody>
                    <a:bodyPr/>
                    <a:lstStyle/>
                    <a:p>
                      <a:r>
                        <a:rPr lang="en-US" dirty="0"/>
                        <a:t>5</a:t>
                      </a:r>
                    </a:p>
                  </a:txBody>
                  <a:tcPr/>
                </a:tc>
                <a:tc>
                  <a:txBody>
                    <a:bodyPr/>
                    <a:lstStyle/>
                    <a:p>
                      <a:r>
                        <a:rPr lang="en-US" dirty="0"/>
                        <a:t>$ 45000</a:t>
                      </a:r>
                    </a:p>
                  </a:txBody>
                  <a:tcPr/>
                </a:tc>
                <a:extLst>
                  <a:ext uri="{0D108BD9-81ED-4DB2-BD59-A6C34878D82A}">
                    <a16:rowId xmlns:a16="http://schemas.microsoft.com/office/drawing/2014/main" val="214620938"/>
                  </a:ext>
                </a:extLst>
              </a:tr>
              <a:tr h="370840">
                <a:tc>
                  <a:txBody>
                    <a:bodyPr/>
                    <a:lstStyle/>
                    <a:p>
                      <a:r>
                        <a:rPr lang="en-US" dirty="0"/>
                        <a:t>Hearing</a:t>
                      </a:r>
                    </a:p>
                  </a:txBody>
                  <a:tcPr/>
                </a:tc>
                <a:tc>
                  <a:txBody>
                    <a:bodyPr/>
                    <a:lstStyle/>
                    <a:p>
                      <a:r>
                        <a:rPr lang="en-US" dirty="0"/>
                        <a:t>6</a:t>
                      </a:r>
                    </a:p>
                  </a:txBody>
                  <a:tcPr/>
                </a:tc>
                <a:tc>
                  <a:txBody>
                    <a:bodyPr/>
                    <a:lstStyle/>
                    <a:p>
                      <a:r>
                        <a:rPr lang="en-US" dirty="0"/>
                        <a:t>$ 45000</a:t>
                      </a:r>
                    </a:p>
                  </a:txBody>
                  <a:tcPr/>
                </a:tc>
                <a:extLst>
                  <a:ext uri="{0D108BD9-81ED-4DB2-BD59-A6C34878D82A}">
                    <a16:rowId xmlns:a16="http://schemas.microsoft.com/office/drawing/2014/main" val="2168895663"/>
                  </a:ext>
                </a:extLst>
              </a:tr>
              <a:tr h="370840">
                <a:tc>
                  <a:txBody>
                    <a:bodyPr/>
                    <a:lstStyle/>
                    <a:p>
                      <a:r>
                        <a:rPr lang="en-US" dirty="0"/>
                        <a:t>Walking</a:t>
                      </a:r>
                    </a:p>
                  </a:txBody>
                  <a:tcPr/>
                </a:tc>
                <a:tc>
                  <a:txBody>
                    <a:bodyPr/>
                    <a:lstStyle/>
                    <a:p>
                      <a:r>
                        <a:rPr lang="en-US" dirty="0"/>
                        <a:t>7</a:t>
                      </a:r>
                    </a:p>
                  </a:txBody>
                  <a:tcPr/>
                </a:tc>
                <a:tc>
                  <a:txBody>
                    <a:bodyPr/>
                    <a:lstStyle/>
                    <a:p>
                      <a:r>
                        <a:rPr lang="en-US" dirty="0"/>
                        <a:t>$ 47000</a:t>
                      </a:r>
                    </a:p>
                  </a:txBody>
                  <a:tcPr/>
                </a:tc>
                <a:extLst>
                  <a:ext uri="{0D108BD9-81ED-4DB2-BD59-A6C34878D82A}">
                    <a16:rowId xmlns:a16="http://schemas.microsoft.com/office/drawing/2014/main" val="22409790"/>
                  </a:ext>
                </a:extLst>
              </a:tr>
              <a:tr h="370840">
                <a:tc>
                  <a:txBody>
                    <a:bodyPr/>
                    <a:lstStyle/>
                    <a:p>
                      <a:r>
                        <a:rPr lang="en-US" dirty="0"/>
                        <a:t>Lifting</a:t>
                      </a:r>
                    </a:p>
                  </a:txBody>
                  <a:tcPr/>
                </a:tc>
                <a:tc>
                  <a:txBody>
                    <a:bodyPr/>
                    <a:lstStyle/>
                    <a:p>
                      <a:r>
                        <a:rPr lang="en-US" dirty="0"/>
                        <a:t>6</a:t>
                      </a:r>
                    </a:p>
                  </a:txBody>
                  <a:tcPr/>
                </a:tc>
                <a:tc>
                  <a:txBody>
                    <a:bodyPr/>
                    <a:lstStyle/>
                    <a:p>
                      <a:r>
                        <a:rPr lang="en-US" dirty="0"/>
                        <a:t>$ 48000</a:t>
                      </a:r>
                    </a:p>
                  </a:txBody>
                  <a:tcPr/>
                </a:tc>
                <a:extLst>
                  <a:ext uri="{0D108BD9-81ED-4DB2-BD59-A6C34878D82A}">
                    <a16:rowId xmlns:a16="http://schemas.microsoft.com/office/drawing/2014/main" val="903786954"/>
                  </a:ext>
                </a:extLst>
              </a:tr>
              <a:tr h="370840">
                <a:tc>
                  <a:txBody>
                    <a:bodyPr/>
                    <a:lstStyle/>
                    <a:p>
                      <a:r>
                        <a:rPr lang="en-US" dirty="0"/>
                        <a:t>Cognitive</a:t>
                      </a:r>
                    </a:p>
                  </a:txBody>
                  <a:tcPr/>
                </a:tc>
                <a:tc>
                  <a:txBody>
                    <a:bodyPr/>
                    <a:lstStyle/>
                    <a:p>
                      <a:r>
                        <a:rPr lang="en-US" dirty="0"/>
                        <a:t>3</a:t>
                      </a:r>
                    </a:p>
                  </a:txBody>
                  <a:tcPr/>
                </a:tc>
                <a:tc>
                  <a:txBody>
                    <a:bodyPr/>
                    <a:lstStyle/>
                    <a:p>
                      <a:r>
                        <a:rPr lang="en-US" dirty="0"/>
                        <a:t>$ 42000</a:t>
                      </a:r>
                    </a:p>
                  </a:txBody>
                  <a:tcPr/>
                </a:tc>
                <a:extLst>
                  <a:ext uri="{0D108BD9-81ED-4DB2-BD59-A6C34878D82A}">
                    <a16:rowId xmlns:a16="http://schemas.microsoft.com/office/drawing/2014/main" val="1598455467"/>
                  </a:ext>
                </a:extLst>
              </a:tr>
              <a:tr h="370840">
                <a:tc>
                  <a:txBody>
                    <a:bodyPr/>
                    <a:lstStyle/>
                    <a:p>
                      <a:r>
                        <a:rPr lang="en-US" dirty="0"/>
                        <a:t>Total</a:t>
                      </a:r>
                    </a:p>
                  </a:txBody>
                  <a:tcPr/>
                </a:tc>
                <a:tc>
                  <a:txBody>
                    <a:bodyPr/>
                    <a:lstStyle/>
                    <a:p>
                      <a:r>
                        <a:rPr lang="en-US" dirty="0"/>
                        <a:t>15</a:t>
                      </a:r>
                    </a:p>
                  </a:txBody>
                  <a:tcPr/>
                </a:tc>
                <a:tc>
                  <a:txBody>
                    <a:bodyPr/>
                    <a:lstStyle/>
                    <a:p>
                      <a:r>
                        <a:rPr lang="en-US" dirty="0"/>
                        <a:t>$ 47000</a:t>
                      </a:r>
                    </a:p>
                  </a:txBody>
                  <a:tcPr/>
                </a:tc>
                <a:extLst>
                  <a:ext uri="{0D108BD9-81ED-4DB2-BD59-A6C34878D82A}">
                    <a16:rowId xmlns:a16="http://schemas.microsoft.com/office/drawing/2014/main" val="3268765608"/>
                  </a:ext>
                </a:extLst>
              </a:tr>
            </a:tbl>
          </a:graphicData>
        </a:graphic>
      </p:graphicFrame>
      <p:sp>
        <p:nvSpPr>
          <p:cNvPr id="17" name="Text Placeholder 7">
            <a:extLst>
              <a:ext uri="{FF2B5EF4-FFF2-40B4-BE49-F238E27FC236}">
                <a16:creationId xmlns:a16="http://schemas.microsoft.com/office/drawing/2014/main" id="{6F9C72B2-58E2-4241-90B3-F70A38D1942F}"/>
              </a:ext>
            </a:extLst>
          </p:cNvPr>
          <p:cNvSpPr txBox="1">
            <a:spLocks/>
          </p:cNvSpPr>
          <p:nvPr/>
        </p:nvSpPr>
        <p:spPr>
          <a:xfrm>
            <a:off x="6194427" y="1690688"/>
            <a:ext cx="5183188" cy="823912"/>
          </a:xfrm>
          <a:prstGeom prst="rect">
            <a:avLst/>
          </a:prstGeom>
        </p:spPr>
        <p:txBody>
          <a:bodyPr vert="horz" lIns="91440" tIns="45720" rIns="91440" bIns="45720" rtlCol="0" anchor="b">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US" dirty="0"/>
              <a:t>Gender*Race Distribution</a:t>
            </a:r>
          </a:p>
        </p:txBody>
      </p:sp>
    </p:spTree>
    <p:extLst>
      <p:ext uri="{BB962C8B-B14F-4D97-AF65-F5344CB8AC3E}">
        <p14:creationId xmlns:p14="http://schemas.microsoft.com/office/powerpoint/2010/main" val="11367934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E3E9E3-CF23-4352-8BCC-CD8241BC5038}"/>
              </a:ext>
            </a:extLst>
          </p:cNvPr>
          <p:cNvSpPr>
            <a:spLocks noGrp="1"/>
          </p:cNvSpPr>
          <p:nvPr>
            <p:ph type="title"/>
          </p:nvPr>
        </p:nvSpPr>
        <p:spPr/>
        <p:txBody>
          <a:bodyPr>
            <a:normAutofit/>
          </a:bodyPr>
          <a:lstStyle/>
          <a:p>
            <a:pPr algn="ctr"/>
            <a:r>
              <a:rPr lang="en-US" sz="2800" dirty="0"/>
              <a:t>A Motivating Example (from end of Phase 2)</a:t>
            </a:r>
            <a:br>
              <a:rPr lang="en-US" sz="2800" dirty="0"/>
            </a:br>
            <a:r>
              <a:rPr lang="en-US" sz="2800" dirty="0"/>
              <a:t>Doctorate Earners from the University of Maryland</a:t>
            </a:r>
            <a:br>
              <a:rPr lang="en-US" sz="2800" dirty="0"/>
            </a:br>
            <a:endParaRPr lang="en-US" sz="2800" dirty="0"/>
          </a:p>
        </p:txBody>
      </p:sp>
      <p:sp>
        <p:nvSpPr>
          <p:cNvPr id="15" name="Text Placeholder 14">
            <a:extLst>
              <a:ext uri="{FF2B5EF4-FFF2-40B4-BE49-F238E27FC236}">
                <a16:creationId xmlns:a16="http://schemas.microsoft.com/office/drawing/2014/main" id="{9DA8181C-76A5-409C-BCE9-D78A8D69D2BC}"/>
              </a:ext>
            </a:extLst>
          </p:cNvPr>
          <p:cNvSpPr>
            <a:spLocks noGrp="1"/>
          </p:cNvSpPr>
          <p:nvPr>
            <p:ph type="body" idx="1"/>
          </p:nvPr>
        </p:nvSpPr>
        <p:spPr>
          <a:xfrm>
            <a:off x="814385" y="866776"/>
            <a:ext cx="5157787" cy="823912"/>
          </a:xfrm>
        </p:spPr>
        <p:txBody>
          <a:bodyPr/>
          <a:lstStyle/>
          <a:p>
            <a:r>
              <a:rPr lang="en-US" dirty="0"/>
              <a:t> </a:t>
            </a:r>
          </a:p>
        </p:txBody>
      </p:sp>
      <p:graphicFrame>
        <p:nvGraphicFramePr>
          <p:cNvPr id="10" name="Table 10">
            <a:extLst>
              <a:ext uri="{FF2B5EF4-FFF2-40B4-BE49-F238E27FC236}">
                <a16:creationId xmlns:a16="http://schemas.microsoft.com/office/drawing/2014/main" id="{A21C44D3-4BE2-4C98-A367-BA231DB23A2C}"/>
              </a:ext>
            </a:extLst>
          </p:cNvPr>
          <p:cNvGraphicFramePr>
            <a:graphicFrameLocks noGrp="1"/>
          </p:cNvGraphicFramePr>
          <p:nvPr>
            <p:ph sz="half" idx="2"/>
          </p:nvPr>
        </p:nvGraphicFramePr>
        <p:xfrm>
          <a:off x="6096000" y="2651343"/>
          <a:ext cx="4938714" cy="2595880"/>
        </p:xfrm>
        <a:graphic>
          <a:graphicData uri="http://schemas.openxmlformats.org/drawingml/2006/table">
            <a:tbl>
              <a:tblPr firstRow="1" bandRow="1">
                <a:tableStyleId>{5C22544A-7EE6-4342-B048-85BDC9FD1C3A}</a:tableStyleId>
              </a:tblPr>
              <a:tblGrid>
                <a:gridCol w="1646238">
                  <a:extLst>
                    <a:ext uri="{9D8B030D-6E8A-4147-A177-3AD203B41FA5}">
                      <a16:colId xmlns:a16="http://schemas.microsoft.com/office/drawing/2014/main" val="2317764821"/>
                    </a:ext>
                  </a:extLst>
                </a:gridCol>
                <a:gridCol w="1646238">
                  <a:extLst>
                    <a:ext uri="{9D8B030D-6E8A-4147-A177-3AD203B41FA5}">
                      <a16:colId xmlns:a16="http://schemas.microsoft.com/office/drawing/2014/main" val="3358966682"/>
                    </a:ext>
                  </a:extLst>
                </a:gridCol>
                <a:gridCol w="1646238">
                  <a:extLst>
                    <a:ext uri="{9D8B030D-6E8A-4147-A177-3AD203B41FA5}">
                      <a16:colId xmlns:a16="http://schemas.microsoft.com/office/drawing/2014/main" val="330436240"/>
                    </a:ext>
                  </a:extLst>
                </a:gridCol>
              </a:tblGrid>
              <a:tr h="370840">
                <a:tc>
                  <a:txBody>
                    <a:bodyPr/>
                    <a:lstStyle/>
                    <a:p>
                      <a:pPr algn="ctr"/>
                      <a:r>
                        <a:rPr lang="en-US" dirty="0"/>
                        <a:t>Gender</a:t>
                      </a:r>
                    </a:p>
                  </a:txBody>
                  <a:tcPr marL="87128" marR="87128"/>
                </a:tc>
                <a:tc>
                  <a:txBody>
                    <a:bodyPr/>
                    <a:lstStyle/>
                    <a:p>
                      <a:pPr algn="ctr"/>
                      <a:r>
                        <a:rPr lang="en-US" dirty="0"/>
                        <a:t>Race</a:t>
                      </a:r>
                    </a:p>
                  </a:txBody>
                  <a:tcPr marL="87128" marR="87128"/>
                </a:tc>
                <a:tc>
                  <a:txBody>
                    <a:bodyPr/>
                    <a:lstStyle/>
                    <a:p>
                      <a:pPr algn="ctr"/>
                      <a:r>
                        <a:rPr lang="en-US" dirty="0"/>
                        <a:t>Count</a:t>
                      </a:r>
                    </a:p>
                  </a:txBody>
                  <a:tcPr marL="87128" marR="87128"/>
                </a:tc>
                <a:extLst>
                  <a:ext uri="{0D108BD9-81ED-4DB2-BD59-A6C34878D82A}">
                    <a16:rowId xmlns:a16="http://schemas.microsoft.com/office/drawing/2014/main" val="3639707381"/>
                  </a:ext>
                </a:extLst>
              </a:tr>
              <a:tr h="370840">
                <a:tc>
                  <a:txBody>
                    <a:bodyPr/>
                    <a:lstStyle/>
                    <a:p>
                      <a:r>
                        <a:rPr lang="en-US" dirty="0"/>
                        <a:t>Male</a:t>
                      </a:r>
                    </a:p>
                  </a:txBody>
                  <a:tcPr marL="87128" marR="87128"/>
                </a:tc>
                <a:tc>
                  <a:txBody>
                    <a:bodyPr/>
                    <a:lstStyle/>
                    <a:p>
                      <a:r>
                        <a:rPr lang="en-US" dirty="0"/>
                        <a:t>White</a:t>
                      </a:r>
                    </a:p>
                  </a:txBody>
                  <a:tcPr marL="87128" marR="87128"/>
                </a:tc>
                <a:tc>
                  <a:txBody>
                    <a:bodyPr/>
                    <a:lstStyle/>
                    <a:p>
                      <a:r>
                        <a:rPr lang="en-US" dirty="0"/>
                        <a:t>5</a:t>
                      </a:r>
                    </a:p>
                  </a:txBody>
                  <a:tcPr marL="87128" marR="87128"/>
                </a:tc>
                <a:extLst>
                  <a:ext uri="{0D108BD9-81ED-4DB2-BD59-A6C34878D82A}">
                    <a16:rowId xmlns:a16="http://schemas.microsoft.com/office/drawing/2014/main" val="214620938"/>
                  </a:ext>
                </a:extLst>
              </a:tr>
              <a:tr h="370840">
                <a:tc>
                  <a:txBody>
                    <a:bodyPr/>
                    <a:lstStyle/>
                    <a:p>
                      <a:r>
                        <a:rPr lang="en-US" dirty="0"/>
                        <a:t>Male</a:t>
                      </a:r>
                    </a:p>
                  </a:txBody>
                  <a:tcPr marL="87128" marR="87128"/>
                </a:tc>
                <a:tc>
                  <a:txBody>
                    <a:bodyPr/>
                    <a:lstStyle/>
                    <a:p>
                      <a:r>
                        <a:rPr lang="en-US" dirty="0"/>
                        <a:t>Asian</a:t>
                      </a:r>
                    </a:p>
                  </a:txBody>
                  <a:tcPr marL="87128" marR="87128"/>
                </a:tc>
                <a:tc>
                  <a:txBody>
                    <a:bodyPr/>
                    <a:lstStyle/>
                    <a:p>
                      <a:r>
                        <a:rPr lang="en-US" dirty="0"/>
                        <a:t>6</a:t>
                      </a:r>
                    </a:p>
                  </a:txBody>
                  <a:tcPr marL="87128" marR="87128"/>
                </a:tc>
                <a:extLst>
                  <a:ext uri="{0D108BD9-81ED-4DB2-BD59-A6C34878D82A}">
                    <a16:rowId xmlns:a16="http://schemas.microsoft.com/office/drawing/2014/main" val="2168895663"/>
                  </a:ext>
                </a:extLst>
              </a:tr>
              <a:tr h="370840">
                <a:tc>
                  <a:txBody>
                    <a:bodyPr/>
                    <a:lstStyle/>
                    <a:p>
                      <a:r>
                        <a:rPr lang="en-US" dirty="0"/>
                        <a:t>Male</a:t>
                      </a:r>
                    </a:p>
                  </a:txBody>
                  <a:tcPr marL="87128" marR="87128"/>
                </a:tc>
                <a:tc>
                  <a:txBody>
                    <a:bodyPr/>
                    <a:lstStyle/>
                    <a:p>
                      <a:r>
                        <a:rPr lang="en-US" dirty="0"/>
                        <a:t>Hispanic</a:t>
                      </a:r>
                    </a:p>
                  </a:txBody>
                  <a:tcPr marL="87128" marR="87128"/>
                </a:tc>
                <a:tc>
                  <a:txBody>
                    <a:bodyPr/>
                    <a:lstStyle/>
                    <a:p>
                      <a:r>
                        <a:rPr lang="en-US" dirty="0"/>
                        <a:t>7</a:t>
                      </a:r>
                    </a:p>
                  </a:txBody>
                  <a:tcPr marL="87128" marR="87128"/>
                </a:tc>
                <a:extLst>
                  <a:ext uri="{0D108BD9-81ED-4DB2-BD59-A6C34878D82A}">
                    <a16:rowId xmlns:a16="http://schemas.microsoft.com/office/drawing/2014/main" val="22409790"/>
                  </a:ext>
                </a:extLst>
              </a:tr>
              <a:tr h="370840">
                <a:tc>
                  <a:txBody>
                    <a:bodyPr/>
                    <a:lstStyle/>
                    <a:p>
                      <a:r>
                        <a:rPr lang="en-US" dirty="0"/>
                        <a:t>Female</a:t>
                      </a:r>
                    </a:p>
                  </a:txBody>
                  <a:tcPr marL="87128" marR="87128"/>
                </a:tc>
                <a:tc>
                  <a:txBody>
                    <a:bodyPr/>
                    <a:lstStyle/>
                    <a:p>
                      <a:r>
                        <a:rPr lang="en-US" dirty="0"/>
                        <a:t>Asian</a:t>
                      </a:r>
                    </a:p>
                  </a:txBody>
                  <a:tcPr marL="87128" marR="87128"/>
                </a:tc>
                <a:tc>
                  <a:txBody>
                    <a:bodyPr/>
                    <a:lstStyle/>
                    <a:p>
                      <a:r>
                        <a:rPr lang="en-US" dirty="0"/>
                        <a:t>6</a:t>
                      </a:r>
                    </a:p>
                  </a:txBody>
                  <a:tcPr marL="87128" marR="87128"/>
                </a:tc>
                <a:extLst>
                  <a:ext uri="{0D108BD9-81ED-4DB2-BD59-A6C34878D82A}">
                    <a16:rowId xmlns:a16="http://schemas.microsoft.com/office/drawing/2014/main" val="903786954"/>
                  </a:ext>
                </a:extLst>
              </a:tr>
              <a:tr h="370840">
                <a:tc>
                  <a:txBody>
                    <a:bodyPr/>
                    <a:lstStyle/>
                    <a:p>
                      <a:r>
                        <a:rPr lang="en-US" dirty="0"/>
                        <a:t>Female</a:t>
                      </a:r>
                    </a:p>
                  </a:txBody>
                  <a:tcPr marL="87128" marR="87128"/>
                </a:tc>
                <a:tc>
                  <a:txBody>
                    <a:bodyPr/>
                    <a:lstStyle/>
                    <a:p>
                      <a:r>
                        <a:rPr lang="en-US" dirty="0"/>
                        <a:t>Hispanic</a:t>
                      </a:r>
                    </a:p>
                  </a:txBody>
                  <a:tcPr marL="87128" marR="87128"/>
                </a:tc>
                <a:tc>
                  <a:txBody>
                    <a:bodyPr/>
                    <a:lstStyle/>
                    <a:p>
                      <a:r>
                        <a:rPr lang="en-US" dirty="0"/>
                        <a:t>3</a:t>
                      </a:r>
                    </a:p>
                  </a:txBody>
                  <a:tcPr marL="87128" marR="87128"/>
                </a:tc>
                <a:extLst>
                  <a:ext uri="{0D108BD9-81ED-4DB2-BD59-A6C34878D82A}">
                    <a16:rowId xmlns:a16="http://schemas.microsoft.com/office/drawing/2014/main" val="1598455467"/>
                  </a:ext>
                </a:extLst>
              </a:tr>
              <a:tr h="370840">
                <a:tc>
                  <a:txBody>
                    <a:bodyPr/>
                    <a:lstStyle/>
                    <a:p>
                      <a:r>
                        <a:rPr lang="en-US" dirty="0"/>
                        <a:t>Total</a:t>
                      </a:r>
                    </a:p>
                  </a:txBody>
                  <a:tcPr marL="87128" marR="87128"/>
                </a:tc>
                <a:tc>
                  <a:txBody>
                    <a:bodyPr/>
                    <a:lstStyle/>
                    <a:p>
                      <a:endParaRPr lang="en-US" dirty="0"/>
                    </a:p>
                  </a:txBody>
                  <a:tcPr marL="87128" marR="87128"/>
                </a:tc>
                <a:tc>
                  <a:txBody>
                    <a:bodyPr/>
                    <a:lstStyle/>
                    <a:p>
                      <a:r>
                        <a:rPr lang="en-US" dirty="0"/>
                        <a:t>15</a:t>
                      </a:r>
                    </a:p>
                  </a:txBody>
                  <a:tcPr marL="87128" marR="87128"/>
                </a:tc>
                <a:extLst>
                  <a:ext uri="{0D108BD9-81ED-4DB2-BD59-A6C34878D82A}">
                    <a16:rowId xmlns:a16="http://schemas.microsoft.com/office/drawing/2014/main" val="3268765608"/>
                  </a:ext>
                </a:extLst>
              </a:tr>
            </a:tbl>
          </a:graphicData>
        </a:graphic>
      </p:graphicFrame>
      <p:sp>
        <p:nvSpPr>
          <p:cNvPr id="8" name="Text Placeholder 7">
            <a:extLst>
              <a:ext uri="{FF2B5EF4-FFF2-40B4-BE49-F238E27FC236}">
                <a16:creationId xmlns:a16="http://schemas.microsoft.com/office/drawing/2014/main" id="{7ADEB3A8-075A-4762-9D69-0D8C4268FA76}"/>
              </a:ext>
            </a:extLst>
          </p:cNvPr>
          <p:cNvSpPr>
            <a:spLocks noGrp="1"/>
          </p:cNvSpPr>
          <p:nvPr>
            <p:ph type="body" sz="quarter" idx="3"/>
          </p:nvPr>
        </p:nvSpPr>
        <p:spPr>
          <a:xfrm>
            <a:off x="814387" y="1681163"/>
            <a:ext cx="5183188" cy="823912"/>
          </a:xfrm>
        </p:spPr>
        <p:txBody>
          <a:bodyPr/>
          <a:lstStyle/>
          <a:p>
            <a:pPr algn="ctr"/>
            <a:r>
              <a:rPr lang="en-US" b="1" dirty="0">
                <a:solidFill>
                  <a:schemeClr val="tx1"/>
                </a:solidFill>
              </a:rPr>
              <a:t>Distribution of functional limitation and Median Salary</a:t>
            </a:r>
          </a:p>
        </p:txBody>
      </p:sp>
      <p:sp>
        <p:nvSpPr>
          <p:cNvPr id="4" name="Slide Number Placeholder 3">
            <a:extLst>
              <a:ext uri="{FF2B5EF4-FFF2-40B4-BE49-F238E27FC236}">
                <a16:creationId xmlns:a16="http://schemas.microsoft.com/office/drawing/2014/main" id="{42A530AC-9725-48A1-BB0C-A8FB015D3E4F}"/>
              </a:ext>
            </a:extLst>
          </p:cNvPr>
          <p:cNvSpPr>
            <a:spLocks noGrp="1"/>
          </p:cNvSpPr>
          <p:nvPr>
            <p:ph type="sldNum" sz="quarter" idx="12"/>
          </p:nvPr>
        </p:nvSpPr>
        <p:spPr/>
        <p:txBody>
          <a:bodyPr/>
          <a:lstStyle/>
          <a:p>
            <a:fld id="{65F1CF43-9964-46B2-AF67-31A9D73CF057}" type="slidenum">
              <a:rPr lang="en-US" smtClean="0"/>
              <a:t>14</a:t>
            </a:fld>
            <a:endParaRPr lang="en-US"/>
          </a:p>
        </p:txBody>
      </p:sp>
      <p:graphicFrame>
        <p:nvGraphicFramePr>
          <p:cNvPr id="13" name="Table 10">
            <a:extLst>
              <a:ext uri="{FF2B5EF4-FFF2-40B4-BE49-F238E27FC236}">
                <a16:creationId xmlns:a16="http://schemas.microsoft.com/office/drawing/2014/main" id="{8F699799-6C70-44F5-B6F6-9710CF9701B3}"/>
              </a:ext>
            </a:extLst>
          </p:cNvPr>
          <p:cNvGraphicFramePr>
            <a:graphicFrameLocks/>
          </p:cNvGraphicFramePr>
          <p:nvPr/>
        </p:nvGraphicFramePr>
        <p:xfrm>
          <a:off x="788985" y="2587070"/>
          <a:ext cx="5183187" cy="2883736"/>
        </p:xfrm>
        <a:graphic>
          <a:graphicData uri="http://schemas.openxmlformats.org/drawingml/2006/table">
            <a:tbl>
              <a:tblPr firstRow="1" bandRow="1">
                <a:tableStyleId>{5C22544A-7EE6-4342-B048-85BDC9FD1C3A}</a:tableStyleId>
              </a:tblPr>
              <a:tblGrid>
                <a:gridCol w="1727729">
                  <a:extLst>
                    <a:ext uri="{9D8B030D-6E8A-4147-A177-3AD203B41FA5}">
                      <a16:colId xmlns:a16="http://schemas.microsoft.com/office/drawing/2014/main" val="2317764821"/>
                    </a:ext>
                  </a:extLst>
                </a:gridCol>
                <a:gridCol w="1727729">
                  <a:extLst>
                    <a:ext uri="{9D8B030D-6E8A-4147-A177-3AD203B41FA5}">
                      <a16:colId xmlns:a16="http://schemas.microsoft.com/office/drawing/2014/main" val="3358966682"/>
                    </a:ext>
                  </a:extLst>
                </a:gridCol>
                <a:gridCol w="1727729">
                  <a:extLst>
                    <a:ext uri="{9D8B030D-6E8A-4147-A177-3AD203B41FA5}">
                      <a16:colId xmlns:a16="http://schemas.microsoft.com/office/drawing/2014/main" val="330436240"/>
                    </a:ext>
                  </a:extLst>
                </a:gridCol>
              </a:tblGrid>
              <a:tr h="658696">
                <a:tc>
                  <a:txBody>
                    <a:bodyPr/>
                    <a:lstStyle/>
                    <a:p>
                      <a:pPr algn="ctr"/>
                      <a:r>
                        <a:rPr lang="en-US" dirty="0"/>
                        <a:t>Limitation</a:t>
                      </a:r>
                    </a:p>
                  </a:txBody>
                  <a:tcPr/>
                </a:tc>
                <a:tc>
                  <a:txBody>
                    <a:bodyPr/>
                    <a:lstStyle/>
                    <a:p>
                      <a:pPr algn="ctr"/>
                      <a:r>
                        <a:rPr lang="en-US" dirty="0"/>
                        <a:t>Count</a:t>
                      </a:r>
                    </a:p>
                  </a:txBody>
                  <a:tcPr/>
                </a:tc>
                <a:tc>
                  <a:txBody>
                    <a:bodyPr/>
                    <a:lstStyle/>
                    <a:p>
                      <a:pPr algn="ctr"/>
                      <a:r>
                        <a:rPr lang="en-US" dirty="0"/>
                        <a:t>Expected Median Salary</a:t>
                      </a:r>
                    </a:p>
                  </a:txBody>
                  <a:tcPr/>
                </a:tc>
                <a:extLst>
                  <a:ext uri="{0D108BD9-81ED-4DB2-BD59-A6C34878D82A}">
                    <a16:rowId xmlns:a16="http://schemas.microsoft.com/office/drawing/2014/main" val="3639707381"/>
                  </a:ext>
                </a:extLst>
              </a:tr>
              <a:tr h="370840">
                <a:tc>
                  <a:txBody>
                    <a:bodyPr/>
                    <a:lstStyle/>
                    <a:p>
                      <a:r>
                        <a:rPr lang="en-US" dirty="0"/>
                        <a:t>Seeing</a:t>
                      </a:r>
                    </a:p>
                  </a:txBody>
                  <a:tcPr/>
                </a:tc>
                <a:tc>
                  <a:txBody>
                    <a:bodyPr/>
                    <a:lstStyle/>
                    <a:p>
                      <a:r>
                        <a:rPr lang="en-US" dirty="0"/>
                        <a:t>5</a:t>
                      </a:r>
                    </a:p>
                  </a:txBody>
                  <a:tcPr/>
                </a:tc>
                <a:tc>
                  <a:txBody>
                    <a:bodyPr/>
                    <a:lstStyle/>
                    <a:p>
                      <a:r>
                        <a:rPr lang="en-US" dirty="0"/>
                        <a:t>$ 45000</a:t>
                      </a:r>
                    </a:p>
                  </a:txBody>
                  <a:tcPr/>
                </a:tc>
                <a:extLst>
                  <a:ext uri="{0D108BD9-81ED-4DB2-BD59-A6C34878D82A}">
                    <a16:rowId xmlns:a16="http://schemas.microsoft.com/office/drawing/2014/main" val="214620938"/>
                  </a:ext>
                </a:extLst>
              </a:tr>
              <a:tr h="370840">
                <a:tc>
                  <a:txBody>
                    <a:bodyPr/>
                    <a:lstStyle/>
                    <a:p>
                      <a:r>
                        <a:rPr lang="en-US" dirty="0"/>
                        <a:t>Hearing</a:t>
                      </a:r>
                    </a:p>
                  </a:txBody>
                  <a:tcPr/>
                </a:tc>
                <a:tc>
                  <a:txBody>
                    <a:bodyPr/>
                    <a:lstStyle/>
                    <a:p>
                      <a:r>
                        <a:rPr lang="en-US" dirty="0"/>
                        <a:t>6</a:t>
                      </a:r>
                    </a:p>
                  </a:txBody>
                  <a:tcPr/>
                </a:tc>
                <a:tc>
                  <a:txBody>
                    <a:bodyPr/>
                    <a:lstStyle/>
                    <a:p>
                      <a:r>
                        <a:rPr lang="en-US" dirty="0"/>
                        <a:t>$ 45000</a:t>
                      </a:r>
                    </a:p>
                  </a:txBody>
                  <a:tcPr/>
                </a:tc>
                <a:extLst>
                  <a:ext uri="{0D108BD9-81ED-4DB2-BD59-A6C34878D82A}">
                    <a16:rowId xmlns:a16="http://schemas.microsoft.com/office/drawing/2014/main" val="2168895663"/>
                  </a:ext>
                </a:extLst>
              </a:tr>
              <a:tr h="370840">
                <a:tc>
                  <a:txBody>
                    <a:bodyPr/>
                    <a:lstStyle/>
                    <a:p>
                      <a:r>
                        <a:rPr lang="en-US" dirty="0"/>
                        <a:t>Walking</a:t>
                      </a:r>
                    </a:p>
                  </a:txBody>
                  <a:tcPr/>
                </a:tc>
                <a:tc>
                  <a:txBody>
                    <a:bodyPr/>
                    <a:lstStyle/>
                    <a:p>
                      <a:r>
                        <a:rPr lang="en-US" dirty="0"/>
                        <a:t>7</a:t>
                      </a:r>
                    </a:p>
                  </a:txBody>
                  <a:tcPr/>
                </a:tc>
                <a:tc>
                  <a:txBody>
                    <a:bodyPr/>
                    <a:lstStyle/>
                    <a:p>
                      <a:r>
                        <a:rPr lang="en-US" dirty="0"/>
                        <a:t>$ 47000</a:t>
                      </a:r>
                    </a:p>
                  </a:txBody>
                  <a:tcPr/>
                </a:tc>
                <a:extLst>
                  <a:ext uri="{0D108BD9-81ED-4DB2-BD59-A6C34878D82A}">
                    <a16:rowId xmlns:a16="http://schemas.microsoft.com/office/drawing/2014/main" val="22409790"/>
                  </a:ext>
                </a:extLst>
              </a:tr>
              <a:tr h="370840">
                <a:tc>
                  <a:txBody>
                    <a:bodyPr/>
                    <a:lstStyle/>
                    <a:p>
                      <a:r>
                        <a:rPr lang="en-US" dirty="0"/>
                        <a:t>Lifting</a:t>
                      </a:r>
                    </a:p>
                  </a:txBody>
                  <a:tcPr/>
                </a:tc>
                <a:tc>
                  <a:txBody>
                    <a:bodyPr/>
                    <a:lstStyle/>
                    <a:p>
                      <a:r>
                        <a:rPr lang="en-US" dirty="0"/>
                        <a:t>6</a:t>
                      </a:r>
                    </a:p>
                  </a:txBody>
                  <a:tcPr/>
                </a:tc>
                <a:tc>
                  <a:txBody>
                    <a:bodyPr/>
                    <a:lstStyle/>
                    <a:p>
                      <a:r>
                        <a:rPr lang="en-US" dirty="0"/>
                        <a:t>$ 48000</a:t>
                      </a:r>
                    </a:p>
                  </a:txBody>
                  <a:tcPr/>
                </a:tc>
                <a:extLst>
                  <a:ext uri="{0D108BD9-81ED-4DB2-BD59-A6C34878D82A}">
                    <a16:rowId xmlns:a16="http://schemas.microsoft.com/office/drawing/2014/main" val="903786954"/>
                  </a:ext>
                </a:extLst>
              </a:tr>
              <a:tr h="370840">
                <a:tc>
                  <a:txBody>
                    <a:bodyPr/>
                    <a:lstStyle/>
                    <a:p>
                      <a:r>
                        <a:rPr lang="en-US" dirty="0"/>
                        <a:t>Cognitive</a:t>
                      </a:r>
                    </a:p>
                  </a:txBody>
                  <a:tcPr/>
                </a:tc>
                <a:tc>
                  <a:txBody>
                    <a:bodyPr/>
                    <a:lstStyle/>
                    <a:p>
                      <a:r>
                        <a:rPr lang="en-US" dirty="0"/>
                        <a:t>3</a:t>
                      </a:r>
                    </a:p>
                  </a:txBody>
                  <a:tcPr/>
                </a:tc>
                <a:tc>
                  <a:txBody>
                    <a:bodyPr/>
                    <a:lstStyle/>
                    <a:p>
                      <a:r>
                        <a:rPr lang="en-US" dirty="0"/>
                        <a:t>$ 42000</a:t>
                      </a:r>
                    </a:p>
                  </a:txBody>
                  <a:tcPr/>
                </a:tc>
                <a:extLst>
                  <a:ext uri="{0D108BD9-81ED-4DB2-BD59-A6C34878D82A}">
                    <a16:rowId xmlns:a16="http://schemas.microsoft.com/office/drawing/2014/main" val="1598455467"/>
                  </a:ext>
                </a:extLst>
              </a:tr>
              <a:tr h="370840">
                <a:tc>
                  <a:txBody>
                    <a:bodyPr/>
                    <a:lstStyle/>
                    <a:p>
                      <a:r>
                        <a:rPr lang="en-US" dirty="0"/>
                        <a:t>Total</a:t>
                      </a:r>
                    </a:p>
                  </a:txBody>
                  <a:tcPr/>
                </a:tc>
                <a:tc>
                  <a:txBody>
                    <a:bodyPr/>
                    <a:lstStyle/>
                    <a:p>
                      <a:r>
                        <a:rPr lang="en-US" dirty="0"/>
                        <a:t>15</a:t>
                      </a:r>
                    </a:p>
                  </a:txBody>
                  <a:tcPr/>
                </a:tc>
                <a:tc>
                  <a:txBody>
                    <a:bodyPr/>
                    <a:lstStyle/>
                    <a:p>
                      <a:r>
                        <a:rPr lang="en-US" dirty="0"/>
                        <a:t>$ 47000</a:t>
                      </a:r>
                    </a:p>
                  </a:txBody>
                  <a:tcPr/>
                </a:tc>
                <a:extLst>
                  <a:ext uri="{0D108BD9-81ED-4DB2-BD59-A6C34878D82A}">
                    <a16:rowId xmlns:a16="http://schemas.microsoft.com/office/drawing/2014/main" val="3268765608"/>
                  </a:ext>
                </a:extLst>
              </a:tr>
            </a:tbl>
          </a:graphicData>
        </a:graphic>
      </p:graphicFrame>
      <p:sp>
        <p:nvSpPr>
          <p:cNvPr id="17" name="Text Placeholder 7">
            <a:extLst>
              <a:ext uri="{FF2B5EF4-FFF2-40B4-BE49-F238E27FC236}">
                <a16:creationId xmlns:a16="http://schemas.microsoft.com/office/drawing/2014/main" id="{6F9C72B2-58E2-4241-90B3-F70A38D1942F}"/>
              </a:ext>
            </a:extLst>
          </p:cNvPr>
          <p:cNvSpPr txBox="1">
            <a:spLocks/>
          </p:cNvSpPr>
          <p:nvPr/>
        </p:nvSpPr>
        <p:spPr>
          <a:xfrm>
            <a:off x="6194427" y="1690688"/>
            <a:ext cx="5183188" cy="823912"/>
          </a:xfrm>
          <a:prstGeom prst="rect">
            <a:avLst/>
          </a:prstGeom>
        </p:spPr>
        <p:txBody>
          <a:bodyPr vert="horz" lIns="91440" tIns="45720" rIns="91440" bIns="45720" rtlCol="0" anchor="b">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US" dirty="0"/>
              <a:t>Gender*Race Distribution</a:t>
            </a:r>
          </a:p>
        </p:txBody>
      </p:sp>
      <p:sp>
        <p:nvSpPr>
          <p:cNvPr id="3" name="&quot;Not Allowed&quot; Symbol 2">
            <a:extLst>
              <a:ext uri="{FF2B5EF4-FFF2-40B4-BE49-F238E27FC236}">
                <a16:creationId xmlns:a16="http://schemas.microsoft.com/office/drawing/2014/main" id="{C3F37790-CCCE-4080-BDF0-6EC699A7A0C6}"/>
              </a:ext>
            </a:extLst>
          </p:cNvPr>
          <p:cNvSpPr/>
          <p:nvPr/>
        </p:nvSpPr>
        <p:spPr>
          <a:xfrm>
            <a:off x="6809875" y="2286000"/>
            <a:ext cx="3537284" cy="3396545"/>
          </a:xfrm>
          <a:prstGeom prst="noSmoking">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4752393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396F86-2628-4EB3-ADD1-079D88BBE407}"/>
              </a:ext>
            </a:extLst>
          </p:cNvPr>
          <p:cNvSpPr>
            <a:spLocks noGrp="1"/>
          </p:cNvSpPr>
          <p:nvPr>
            <p:ph type="title"/>
          </p:nvPr>
        </p:nvSpPr>
        <p:spPr>
          <a:xfrm>
            <a:off x="1066800" y="830582"/>
            <a:ext cx="10058400" cy="627797"/>
          </a:xfrm>
        </p:spPr>
        <p:txBody>
          <a:bodyPr>
            <a:normAutofit/>
          </a:bodyPr>
          <a:lstStyle/>
          <a:p>
            <a:r>
              <a:rPr lang="en-US" sz="4000" dirty="0"/>
              <a:t>Phase 3: New Focus on Indirect Identifiers	</a:t>
            </a:r>
          </a:p>
        </p:txBody>
      </p:sp>
      <p:sp>
        <p:nvSpPr>
          <p:cNvPr id="3" name="Content Placeholder 2">
            <a:extLst>
              <a:ext uri="{FF2B5EF4-FFF2-40B4-BE49-F238E27FC236}">
                <a16:creationId xmlns:a16="http://schemas.microsoft.com/office/drawing/2014/main" id="{90D6B461-1922-48E1-9EE8-30CE7F3293FC}"/>
              </a:ext>
            </a:extLst>
          </p:cNvPr>
          <p:cNvSpPr>
            <a:spLocks noGrp="1"/>
          </p:cNvSpPr>
          <p:nvPr>
            <p:ph idx="1"/>
          </p:nvPr>
        </p:nvSpPr>
        <p:spPr>
          <a:xfrm>
            <a:off x="1066800" y="1947402"/>
            <a:ext cx="10058400" cy="4023360"/>
          </a:xfrm>
        </p:spPr>
        <p:txBody>
          <a:bodyPr>
            <a:normAutofit fontScale="77500" lnSpcReduction="20000"/>
          </a:bodyPr>
          <a:lstStyle/>
          <a:p>
            <a:r>
              <a:rPr lang="en-US" sz="3000" dirty="0"/>
              <a:t>General Timeframe: 1930 - 2000</a:t>
            </a:r>
          </a:p>
          <a:p>
            <a:r>
              <a:rPr lang="en-US" sz="2400" dirty="0"/>
              <a:t>Major Milestones in Privacy Protection During this Period</a:t>
            </a:r>
          </a:p>
          <a:p>
            <a:pPr lvl="1">
              <a:buFont typeface="Arial" panose="020B0604020202020204" pitchFamily="34" charset="0"/>
              <a:buChar char="•"/>
            </a:pPr>
            <a:r>
              <a:rPr lang="en-US" sz="2200" i="1" dirty="0"/>
              <a:t>First suppression algorithms implemented to business data (1920).</a:t>
            </a:r>
          </a:p>
          <a:p>
            <a:pPr lvl="1">
              <a:buFont typeface="Arial" panose="020B0604020202020204" pitchFamily="34" charset="0"/>
              <a:buChar char="•"/>
            </a:pPr>
            <a:r>
              <a:rPr lang="en-US" sz="2200" dirty="0"/>
              <a:t>Small area data is no longer published (1930)</a:t>
            </a:r>
          </a:p>
          <a:p>
            <a:pPr lvl="1">
              <a:buFont typeface="Arial" panose="020B0604020202020204" pitchFamily="34" charset="0"/>
              <a:buChar char="•"/>
            </a:pPr>
            <a:r>
              <a:rPr lang="en-US" sz="2200" dirty="0"/>
              <a:t>Indirect disclosure protections to published “people” data (1940).</a:t>
            </a:r>
          </a:p>
          <a:p>
            <a:pPr lvl="1">
              <a:buFont typeface="Arial" panose="020B0604020202020204" pitchFamily="34" charset="0"/>
              <a:buChar char="•"/>
            </a:pPr>
            <a:r>
              <a:rPr lang="en-US" sz="2200" dirty="0"/>
              <a:t>Whole table suppressions applied to further protect small-are data (1970).</a:t>
            </a:r>
          </a:p>
          <a:p>
            <a:pPr lvl="1">
              <a:buFont typeface="Arial" panose="020B0604020202020204" pitchFamily="34" charset="0"/>
              <a:buChar char="•"/>
            </a:pPr>
            <a:r>
              <a:rPr lang="en-US" sz="2200" dirty="0"/>
              <a:t>First secure research facility to allow controlled access to data (1980).</a:t>
            </a:r>
          </a:p>
          <a:p>
            <a:pPr lvl="1">
              <a:buFont typeface="Arial" panose="020B0604020202020204" pitchFamily="34" charset="0"/>
              <a:buChar char="•"/>
            </a:pPr>
            <a:r>
              <a:rPr lang="en-US" sz="2200" dirty="0"/>
              <a:t>Data swapping and other perturbative techniques are introduced to reduce number of suppressions (1990)</a:t>
            </a:r>
          </a:p>
          <a:p>
            <a:pPr lvl="1">
              <a:buFont typeface="Arial" panose="020B0604020202020204" pitchFamily="34" charset="0"/>
              <a:buChar char="•"/>
            </a:pPr>
            <a:endParaRPr lang="en-US" sz="2200" i="1" dirty="0"/>
          </a:p>
          <a:p>
            <a:pPr marL="201168" lvl="1" indent="0">
              <a:buNone/>
            </a:pPr>
            <a:r>
              <a:rPr lang="en-US" sz="2400" dirty="0"/>
              <a:t>Summary of Privacy/Confidentiality Milestones During this Period</a:t>
            </a:r>
          </a:p>
          <a:p>
            <a:pPr lvl="1">
              <a:buFont typeface="Arial" panose="020B0604020202020204" pitchFamily="34" charset="0"/>
              <a:buChar char="•"/>
            </a:pPr>
            <a:r>
              <a:rPr lang="en-US" sz="2400" dirty="0"/>
              <a:t>Targeted suppression techniques are introduced</a:t>
            </a:r>
          </a:p>
          <a:p>
            <a:pPr lvl="1">
              <a:buFont typeface="Arial" panose="020B0604020202020204" pitchFamily="34" charset="0"/>
              <a:buChar char="•"/>
            </a:pPr>
            <a:r>
              <a:rPr lang="en-US" sz="2400" dirty="0"/>
              <a:t>Research data centers are introduced</a:t>
            </a:r>
          </a:p>
          <a:p>
            <a:pPr lvl="1">
              <a:buFont typeface="Arial" panose="020B0604020202020204" pitchFamily="34" charset="0"/>
              <a:buChar char="•"/>
            </a:pPr>
            <a:r>
              <a:rPr lang="en-US" sz="2400" dirty="0"/>
              <a:t>Data swapping and other perturbative techniques are developed and implemented (1990).</a:t>
            </a:r>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CBC313AC-D079-4374-A0F6-A7B2278551D8}"/>
              </a:ext>
            </a:extLst>
          </p:cNvPr>
          <p:cNvSpPr>
            <a:spLocks noGrp="1"/>
          </p:cNvSpPr>
          <p:nvPr>
            <p:ph type="sldNum" sz="quarter" idx="12"/>
          </p:nvPr>
        </p:nvSpPr>
        <p:spPr/>
        <p:txBody>
          <a:bodyPr/>
          <a:lstStyle/>
          <a:p>
            <a:fld id="{65F1CF43-9964-46B2-AF67-31A9D73CF057}" type="slidenum">
              <a:rPr lang="en-US" smtClean="0"/>
              <a:t>15</a:t>
            </a:fld>
            <a:endParaRPr lang="en-US"/>
          </a:p>
        </p:txBody>
      </p:sp>
    </p:spTree>
    <p:extLst>
      <p:ext uri="{BB962C8B-B14F-4D97-AF65-F5344CB8AC3E}">
        <p14:creationId xmlns:p14="http://schemas.microsoft.com/office/powerpoint/2010/main" val="31060684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E3E9E3-CF23-4352-8BCC-CD8241BC5038}"/>
              </a:ext>
            </a:extLst>
          </p:cNvPr>
          <p:cNvSpPr>
            <a:spLocks noGrp="1"/>
          </p:cNvSpPr>
          <p:nvPr>
            <p:ph type="title"/>
          </p:nvPr>
        </p:nvSpPr>
        <p:spPr>
          <a:xfrm>
            <a:off x="1097280" y="286604"/>
            <a:ext cx="10058400" cy="632982"/>
          </a:xfrm>
        </p:spPr>
        <p:txBody>
          <a:bodyPr>
            <a:normAutofit/>
          </a:bodyPr>
          <a:lstStyle/>
          <a:p>
            <a:pPr algn="ctr"/>
            <a:r>
              <a:rPr lang="en-US" sz="2800" dirty="0"/>
              <a:t>A Motivating Example (from Phase 3)</a:t>
            </a:r>
          </a:p>
        </p:txBody>
      </p:sp>
      <p:sp>
        <p:nvSpPr>
          <p:cNvPr id="15" name="Text Placeholder 14">
            <a:extLst>
              <a:ext uri="{FF2B5EF4-FFF2-40B4-BE49-F238E27FC236}">
                <a16:creationId xmlns:a16="http://schemas.microsoft.com/office/drawing/2014/main" id="{9DA8181C-76A5-409C-BCE9-D78A8D69D2BC}"/>
              </a:ext>
            </a:extLst>
          </p:cNvPr>
          <p:cNvSpPr>
            <a:spLocks noGrp="1"/>
          </p:cNvSpPr>
          <p:nvPr>
            <p:ph idx="1"/>
          </p:nvPr>
        </p:nvSpPr>
        <p:spPr/>
        <p:txBody>
          <a:bodyPr/>
          <a:lstStyle/>
          <a:p>
            <a:r>
              <a:rPr lang="en-US" dirty="0"/>
              <a:t> </a:t>
            </a:r>
          </a:p>
        </p:txBody>
      </p:sp>
      <p:sp>
        <p:nvSpPr>
          <p:cNvPr id="4" name="Slide Number Placeholder 3">
            <a:extLst>
              <a:ext uri="{FF2B5EF4-FFF2-40B4-BE49-F238E27FC236}">
                <a16:creationId xmlns:a16="http://schemas.microsoft.com/office/drawing/2014/main" id="{42A530AC-9725-48A1-BB0C-A8FB015D3E4F}"/>
              </a:ext>
            </a:extLst>
          </p:cNvPr>
          <p:cNvSpPr>
            <a:spLocks noGrp="1"/>
          </p:cNvSpPr>
          <p:nvPr>
            <p:ph type="sldNum" sz="quarter" idx="12"/>
          </p:nvPr>
        </p:nvSpPr>
        <p:spPr/>
        <p:txBody>
          <a:bodyPr/>
          <a:lstStyle/>
          <a:p>
            <a:fld id="{65F1CF43-9964-46B2-AF67-31A9D73CF057}" type="slidenum">
              <a:rPr lang="en-US" smtClean="0"/>
              <a:t>16</a:t>
            </a:fld>
            <a:endParaRPr lang="en-US"/>
          </a:p>
        </p:txBody>
      </p:sp>
      <p:graphicFrame>
        <p:nvGraphicFramePr>
          <p:cNvPr id="13" name="Table 10">
            <a:extLst>
              <a:ext uri="{FF2B5EF4-FFF2-40B4-BE49-F238E27FC236}">
                <a16:creationId xmlns:a16="http://schemas.microsoft.com/office/drawing/2014/main" id="{8F699799-6C70-44F5-B6F6-9710CF9701B3}"/>
              </a:ext>
            </a:extLst>
          </p:cNvPr>
          <p:cNvGraphicFramePr>
            <a:graphicFrameLocks/>
          </p:cNvGraphicFramePr>
          <p:nvPr>
            <p:extLst>
              <p:ext uri="{D42A27DB-BD31-4B8C-83A1-F6EECF244321}">
                <p14:modId xmlns:p14="http://schemas.microsoft.com/office/powerpoint/2010/main" val="1947667255"/>
              </p:ext>
            </p:extLst>
          </p:nvPr>
        </p:nvGraphicFramePr>
        <p:xfrm>
          <a:off x="1287379" y="1873556"/>
          <a:ext cx="8613080" cy="2883736"/>
        </p:xfrm>
        <a:graphic>
          <a:graphicData uri="http://schemas.openxmlformats.org/drawingml/2006/table">
            <a:tbl>
              <a:tblPr firstRow="1" bandRow="1">
                <a:tableStyleId>{5C22544A-7EE6-4342-B048-85BDC9FD1C3A}</a:tableStyleId>
              </a:tblPr>
              <a:tblGrid>
                <a:gridCol w="2153270">
                  <a:extLst>
                    <a:ext uri="{9D8B030D-6E8A-4147-A177-3AD203B41FA5}">
                      <a16:colId xmlns:a16="http://schemas.microsoft.com/office/drawing/2014/main" val="900382285"/>
                    </a:ext>
                  </a:extLst>
                </a:gridCol>
                <a:gridCol w="2791709">
                  <a:extLst>
                    <a:ext uri="{9D8B030D-6E8A-4147-A177-3AD203B41FA5}">
                      <a16:colId xmlns:a16="http://schemas.microsoft.com/office/drawing/2014/main" val="880831088"/>
                    </a:ext>
                  </a:extLst>
                </a:gridCol>
                <a:gridCol w="1720516">
                  <a:extLst>
                    <a:ext uri="{9D8B030D-6E8A-4147-A177-3AD203B41FA5}">
                      <a16:colId xmlns:a16="http://schemas.microsoft.com/office/drawing/2014/main" val="3358966682"/>
                    </a:ext>
                  </a:extLst>
                </a:gridCol>
                <a:gridCol w="1947585">
                  <a:extLst>
                    <a:ext uri="{9D8B030D-6E8A-4147-A177-3AD203B41FA5}">
                      <a16:colId xmlns:a16="http://schemas.microsoft.com/office/drawing/2014/main" val="330436240"/>
                    </a:ext>
                  </a:extLst>
                </a:gridCol>
              </a:tblGrid>
              <a:tr h="658696">
                <a:tc>
                  <a:txBody>
                    <a:bodyPr/>
                    <a:lstStyle/>
                    <a:p>
                      <a:pPr algn="ctr"/>
                      <a:r>
                        <a:rPr lang="en-US" dirty="0"/>
                        <a:t>Gender</a:t>
                      </a:r>
                    </a:p>
                  </a:txBody>
                  <a:tcPr anchor="b"/>
                </a:tc>
                <a:tc>
                  <a:txBody>
                    <a:bodyPr/>
                    <a:lstStyle/>
                    <a:p>
                      <a:pPr algn="ctr"/>
                      <a:r>
                        <a:rPr lang="en-US" dirty="0"/>
                        <a:t>Institution</a:t>
                      </a:r>
                    </a:p>
                  </a:txBody>
                  <a:tcPr anchor="b"/>
                </a:tc>
                <a:tc>
                  <a:txBody>
                    <a:bodyPr/>
                    <a:lstStyle/>
                    <a:p>
                      <a:pPr algn="ctr"/>
                      <a:r>
                        <a:rPr lang="en-US" dirty="0"/>
                        <a:t>Race</a:t>
                      </a:r>
                    </a:p>
                  </a:txBody>
                  <a:tcPr anchor="b"/>
                </a:tc>
                <a:tc>
                  <a:txBody>
                    <a:bodyPr/>
                    <a:lstStyle/>
                    <a:p>
                      <a:pPr algn="ctr"/>
                      <a:r>
                        <a:rPr lang="en-US" dirty="0"/>
                        <a:t>Count</a:t>
                      </a:r>
                    </a:p>
                  </a:txBody>
                  <a:tcPr anchor="b"/>
                </a:tc>
                <a:extLst>
                  <a:ext uri="{0D108BD9-81ED-4DB2-BD59-A6C34878D82A}">
                    <a16:rowId xmlns:a16="http://schemas.microsoft.com/office/drawing/2014/main" val="3639707381"/>
                  </a:ext>
                </a:extLst>
              </a:tr>
              <a:tr h="370840">
                <a:tc>
                  <a:txBody>
                    <a:bodyPr/>
                    <a:lstStyle/>
                    <a:p>
                      <a:pPr algn="ctr"/>
                      <a:r>
                        <a:rPr lang="en-US" dirty="0"/>
                        <a:t>Male</a:t>
                      </a:r>
                    </a:p>
                  </a:txBody>
                  <a:tcPr anchor="b"/>
                </a:tc>
                <a:tc>
                  <a:txBody>
                    <a:bodyPr/>
                    <a:lstStyle/>
                    <a:p>
                      <a:pPr algn="ctr"/>
                      <a:r>
                        <a:rPr lang="en-US" dirty="0"/>
                        <a:t>University of Maryland</a:t>
                      </a:r>
                    </a:p>
                  </a:txBody>
                  <a:tcPr anchor="b"/>
                </a:tc>
                <a:tc>
                  <a:txBody>
                    <a:bodyPr/>
                    <a:lstStyle/>
                    <a:p>
                      <a:pPr algn="ctr"/>
                      <a:r>
                        <a:rPr lang="en-US" dirty="0"/>
                        <a:t>White</a:t>
                      </a:r>
                    </a:p>
                  </a:txBody>
                  <a:tcPr anchor="b"/>
                </a:tc>
                <a:tc>
                  <a:txBody>
                    <a:bodyPr/>
                    <a:lstStyle/>
                    <a:p>
                      <a:pPr algn="ctr"/>
                      <a:r>
                        <a:rPr lang="en-US" dirty="0"/>
                        <a:t>17</a:t>
                      </a:r>
                    </a:p>
                  </a:txBody>
                  <a:tcPr anchor="b"/>
                </a:tc>
                <a:extLst>
                  <a:ext uri="{0D108BD9-81ED-4DB2-BD59-A6C34878D82A}">
                    <a16:rowId xmlns:a16="http://schemas.microsoft.com/office/drawing/2014/main" val="214620938"/>
                  </a:ext>
                </a:extLst>
              </a:tr>
              <a:tr h="370840">
                <a:tc>
                  <a:txBody>
                    <a:bodyPr/>
                    <a:lstStyle/>
                    <a:p>
                      <a:pPr algn="ctr"/>
                      <a:r>
                        <a:rPr lang="en-US" dirty="0"/>
                        <a:t>Female</a:t>
                      </a:r>
                    </a:p>
                  </a:txBody>
                  <a:tcPr anchor="b"/>
                </a:tc>
                <a:tc>
                  <a:txBody>
                    <a:bodyPr/>
                    <a:lstStyle/>
                    <a:p>
                      <a:pPr algn="ctr"/>
                      <a:r>
                        <a:rPr lang="en-US" dirty="0"/>
                        <a:t>University of Maryland</a:t>
                      </a:r>
                    </a:p>
                  </a:txBody>
                  <a:tcPr anchor="b"/>
                </a:tc>
                <a:tc>
                  <a:txBody>
                    <a:bodyPr/>
                    <a:lstStyle/>
                    <a:p>
                      <a:pPr algn="ctr"/>
                      <a:r>
                        <a:rPr lang="en-US" dirty="0"/>
                        <a:t>Asian</a:t>
                      </a:r>
                    </a:p>
                  </a:txBody>
                  <a:tcPr anchor="b"/>
                </a:tc>
                <a:tc>
                  <a:txBody>
                    <a:bodyPr/>
                    <a:lstStyle/>
                    <a:p>
                      <a:pPr algn="ctr"/>
                      <a:r>
                        <a:rPr lang="en-US" dirty="0"/>
                        <a:t>22</a:t>
                      </a:r>
                    </a:p>
                  </a:txBody>
                  <a:tcPr anchor="b"/>
                </a:tc>
                <a:extLst>
                  <a:ext uri="{0D108BD9-81ED-4DB2-BD59-A6C34878D82A}">
                    <a16:rowId xmlns:a16="http://schemas.microsoft.com/office/drawing/2014/main" val="2168895663"/>
                  </a:ext>
                </a:extLst>
              </a:tr>
              <a:tr h="370840">
                <a:tc>
                  <a:txBody>
                    <a:bodyPr/>
                    <a:lstStyle/>
                    <a:p>
                      <a:pPr algn="ctr"/>
                      <a:r>
                        <a:rPr lang="en-US" dirty="0"/>
                        <a:t>Female</a:t>
                      </a:r>
                    </a:p>
                  </a:txBody>
                  <a:tcPr anchor="b"/>
                </a:tc>
                <a:tc>
                  <a:txBody>
                    <a:bodyPr/>
                    <a:lstStyle/>
                    <a:p>
                      <a:pPr algn="ctr"/>
                      <a:r>
                        <a:rPr lang="en-US" dirty="0"/>
                        <a:t>University of Maryland</a:t>
                      </a:r>
                    </a:p>
                  </a:txBody>
                  <a:tcPr anchor="b"/>
                </a:tc>
                <a:tc>
                  <a:txBody>
                    <a:bodyPr/>
                    <a:lstStyle/>
                    <a:p>
                      <a:pPr algn="ctr"/>
                      <a:r>
                        <a:rPr lang="en-US" dirty="0"/>
                        <a:t>White</a:t>
                      </a:r>
                    </a:p>
                  </a:txBody>
                  <a:tcPr anchor="b"/>
                </a:tc>
                <a:tc>
                  <a:txBody>
                    <a:bodyPr/>
                    <a:lstStyle/>
                    <a:p>
                      <a:pPr algn="ctr"/>
                      <a:r>
                        <a:rPr lang="en-US" dirty="0"/>
                        <a:t>31</a:t>
                      </a:r>
                    </a:p>
                  </a:txBody>
                  <a:tcPr anchor="b"/>
                </a:tc>
                <a:extLst>
                  <a:ext uri="{0D108BD9-81ED-4DB2-BD59-A6C34878D82A}">
                    <a16:rowId xmlns:a16="http://schemas.microsoft.com/office/drawing/2014/main" val="22409790"/>
                  </a:ext>
                </a:extLst>
              </a:tr>
              <a:tr h="370840">
                <a:tc>
                  <a:txBody>
                    <a:bodyPr/>
                    <a:lstStyle/>
                    <a:p>
                      <a:pPr algn="ctr"/>
                      <a:r>
                        <a:rPr lang="en-US" dirty="0"/>
                        <a:t>Female</a:t>
                      </a:r>
                    </a:p>
                  </a:txBody>
                  <a:tcPr anchor="b"/>
                </a:tc>
                <a:tc>
                  <a:txBody>
                    <a:bodyPr/>
                    <a:lstStyle/>
                    <a:p>
                      <a:pPr algn="ctr"/>
                      <a:r>
                        <a:rPr lang="en-US" dirty="0"/>
                        <a:t>University of Maryland</a:t>
                      </a:r>
                    </a:p>
                  </a:txBody>
                  <a:tcPr anchor="b"/>
                </a:tc>
                <a:tc>
                  <a:txBody>
                    <a:bodyPr/>
                    <a:lstStyle/>
                    <a:p>
                      <a:pPr algn="ctr"/>
                      <a:r>
                        <a:rPr lang="en-US" dirty="0"/>
                        <a:t>Hispanic</a:t>
                      </a:r>
                    </a:p>
                  </a:txBody>
                  <a:tcPr anchor="b"/>
                </a:tc>
                <a:tc>
                  <a:txBody>
                    <a:bodyPr/>
                    <a:lstStyle/>
                    <a:p>
                      <a:pPr algn="ctr"/>
                      <a:r>
                        <a:rPr lang="en-US" dirty="0"/>
                        <a:t>25</a:t>
                      </a:r>
                    </a:p>
                  </a:txBody>
                  <a:tcPr anchor="b"/>
                </a:tc>
                <a:extLst>
                  <a:ext uri="{0D108BD9-81ED-4DB2-BD59-A6C34878D82A}">
                    <a16:rowId xmlns:a16="http://schemas.microsoft.com/office/drawing/2014/main" val="903786954"/>
                  </a:ext>
                </a:extLst>
              </a:tr>
              <a:tr h="370840">
                <a:tc>
                  <a:txBody>
                    <a:bodyPr/>
                    <a:lstStyle/>
                    <a:p>
                      <a:pPr algn="ctr"/>
                      <a:r>
                        <a:rPr lang="en-US" dirty="0"/>
                        <a:t>Male</a:t>
                      </a:r>
                    </a:p>
                  </a:txBody>
                  <a:tcPr anchor="b"/>
                </a:tc>
                <a:tc>
                  <a:txBody>
                    <a:bodyPr/>
                    <a:lstStyle/>
                    <a:p>
                      <a:pPr algn="ctr"/>
                      <a:r>
                        <a:rPr lang="en-US" dirty="0"/>
                        <a:t>University of Maryland</a:t>
                      </a:r>
                    </a:p>
                  </a:txBody>
                  <a:tcPr anchor="b"/>
                </a:tc>
                <a:tc>
                  <a:txBody>
                    <a:bodyPr/>
                    <a:lstStyle/>
                    <a:p>
                      <a:pPr algn="ctr"/>
                      <a:r>
                        <a:rPr lang="en-US" dirty="0"/>
                        <a:t>American Indian</a:t>
                      </a:r>
                    </a:p>
                  </a:txBody>
                  <a:tcPr anchor="b"/>
                </a:tc>
                <a:tc>
                  <a:txBody>
                    <a:bodyPr/>
                    <a:lstStyle/>
                    <a:p>
                      <a:pPr algn="ctr"/>
                      <a:r>
                        <a:rPr lang="en-US" dirty="0"/>
                        <a:t>2</a:t>
                      </a:r>
                    </a:p>
                  </a:txBody>
                  <a:tcPr anchor="b"/>
                </a:tc>
                <a:extLst>
                  <a:ext uri="{0D108BD9-81ED-4DB2-BD59-A6C34878D82A}">
                    <a16:rowId xmlns:a16="http://schemas.microsoft.com/office/drawing/2014/main" val="1598455467"/>
                  </a:ext>
                </a:extLst>
              </a:tr>
              <a:tr h="370840">
                <a:tc>
                  <a:txBody>
                    <a:bodyPr/>
                    <a:lstStyle/>
                    <a:p>
                      <a:pPr algn="ctr"/>
                      <a:r>
                        <a:rPr lang="en-US" b="1" dirty="0"/>
                        <a:t>Total</a:t>
                      </a:r>
                    </a:p>
                  </a:txBody>
                  <a:tcPr anchor="b"/>
                </a:tc>
                <a:tc>
                  <a:txBody>
                    <a:bodyPr/>
                    <a:lstStyle/>
                    <a:p>
                      <a:pPr algn="ctr"/>
                      <a:r>
                        <a:rPr lang="en-US" b="1" dirty="0"/>
                        <a:t>…</a:t>
                      </a:r>
                    </a:p>
                  </a:txBody>
                  <a:tcPr anchor="b"/>
                </a:tc>
                <a:tc>
                  <a:txBody>
                    <a:bodyPr/>
                    <a:lstStyle/>
                    <a:p>
                      <a:pPr algn="ctr"/>
                      <a:r>
                        <a:rPr lang="en-US" b="1" dirty="0"/>
                        <a:t>…</a:t>
                      </a:r>
                    </a:p>
                  </a:txBody>
                  <a:tcPr anchor="b"/>
                </a:tc>
                <a:tc>
                  <a:txBody>
                    <a:bodyPr/>
                    <a:lstStyle/>
                    <a:p>
                      <a:pPr algn="ctr"/>
                      <a:r>
                        <a:rPr lang="en-US" b="1" dirty="0"/>
                        <a:t>97</a:t>
                      </a:r>
                    </a:p>
                  </a:txBody>
                  <a:tcPr anchor="b"/>
                </a:tc>
                <a:extLst>
                  <a:ext uri="{0D108BD9-81ED-4DB2-BD59-A6C34878D82A}">
                    <a16:rowId xmlns:a16="http://schemas.microsoft.com/office/drawing/2014/main" val="3268765608"/>
                  </a:ext>
                </a:extLst>
              </a:tr>
            </a:tbl>
          </a:graphicData>
        </a:graphic>
      </p:graphicFrame>
    </p:spTree>
    <p:extLst>
      <p:ext uri="{BB962C8B-B14F-4D97-AF65-F5344CB8AC3E}">
        <p14:creationId xmlns:p14="http://schemas.microsoft.com/office/powerpoint/2010/main" val="5806227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E3E9E3-CF23-4352-8BCC-CD8241BC5038}"/>
              </a:ext>
            </a:extLst>
          </p:cNvPr>
          <p:cNvSpPr>
            <a:spLocks noGrp="1"/>
          </p:cNvSpPr>
          <p:nvPr>
            <p:ph type="title"/>
          </p:nvPr>
        </p:nvSpPr>
        <p:spPr>
          <a:xfrm>
            <a:off x="1097280" y="286604"/>
            <a:ext cx="10058400" cy="632982"/>
          </a:xfrm>
        </p:spPr>
        <p:txBody>
          <a:bodyPr>
            <a:normAutofit fontScale="90000"/>
          </a:bodyPr>
          <a:lstStyle/>
          <a:p>
            <a:pPr algn="ctr"/>
            <a:r>
              <a:rPr lang="en-US" sz="2800" dirty="0"/>
              <a:t>A Motivating Example (from Phase 3)</a:t>
            </a:r>
            <a:br>
              <a:rPr lang="en-US" sz="2800" dirty="0"/>
            </a:br>
            <a:r>
              <a:rPr lang="en-US" sz="2800" dirty="0"/>
              <a:t>Cell Suppression</a:t>
            </a:r>
          </a:p>
        </p:txBody>
      </p:sp>
      <p:sp>
        <p:nvSpPr>
          <p:cNvPr id="15" name="Text Placeholder 14">
            <a:extLst>
              <a:ext uri="{FF2B5EF4-FFF2-40B4-BE49-F238E27FC236}">
                <a16:creationId xmlns:a16="http://schemas.microsoft.com/office/drawing/2014/main" id="{9DA8181C-76A5-409C-BCE9-D78A8D69D2BC}"/>
              </a:ext>
            </a:extLst>
          </p:cNvPr>
          <p:cNvSpPr>
            <a:spLocks noGrp="1"/>
          </p:cNvSpPr>
          <p:nvPr>
            <p:ph idx="1"/>
          </p:nvPr>
        </p:nvSpPr>
        <p:spPr/>
        <p:txBody>
          <a:bodyPr/>
          <a:lstStyle/>
          <a:p>
            <a:r>
              <a:rPr lang="en-US" dirty="0"/>
              <a:t> </a:t>
            </a:r>
          </a:p>
        </p:txBody>
      </p:sp>
      <p:sp>
        <p:nvSpPr>
          <p:cNvPr id="4" name="Slide Number Placeholder 3">
            <a:extLst>
              <a:ext uri="{FF2B5EF4-FFF2-40B4-BE49-F238E27FC236}">
                <a16:creationId xmlns:a16="http://schemas.microsoft.com/office/drawing/2014/main" id="{42A530AC-9725-48A1-BB0C-A8FB015D3E4F}"/>
              </a:ext>
            </a:extLst>
          </p:cNvPr>
          <p:cNvSpPr>
            <a:spLocks noGrp="1"/>
          </p:cNvSpPr>
          <p:nvPr>
            <p:ph type="sldNum" sz="quarter" idx="12"/>
          </p:nvPr>
        </p:nvSpPr>
        <p:spPr/>
        <p:txBody>
          <a:bodyPr/>
          <a:lstStyle/>
          <a:p>
            <a:fld id="{65F1CF43-9964-46B2-AF67-31A9D73CF057}" type="slidenum">
              <a:rPr lang="en-US" smtClean="0"/>
              <a:t>17</a:t>
            </a:fld>
            <a:endParaRPr lang="en-US"/>
          </a:p>
        </p:txBody>
      </p:sp>
      <p:graphicFrame>
        <p:nvGraphicFramePr>
          <p:cNvPr id="13" name="Table 10">
            <a:extLst>
              <a:ext uri="{FF2B5EF4-FFF2-40B4-BE49-F238E27FC236}">
                <a16:creationId xmlns:a16="http://schemas.microsoft.com/office/drawing/2014/main" id="{8F699799-6C70-44F5-B6F6-9710CF9701B3}"/>
              </a:ext>
            </a:extLst>
          </p:cNvPr>
          <p:cNvGraphicFramePr>
            <a:graphicFrameLocks/>
          </p:cNvGraphicFramePr>
          <p:nvPr>
            <p:extLst>
              <p:ext uri="{D42A27DB-BD31-4B8C-83A1-F6EECF244321}">
                <p14:modId xmlns:p14="http://schemas.microsoft.com/office/powerpoint/2010/main" val="2486662030"/>
              </p:ext>
            </p:extLst>
          </p:nvPr>
        </p:nvGraphicFramePr>
        <p:xfrm>
          <a:off x="1287379" y="1873556"/>
          <a:ext cx="8613080" cy="2883736"/>
        </p:xfrm>
        <a:graphic>
          <a:graphicData uri="http://schemas.openxmlformats.org/drawingml/2006/table">
            <a:tbl>
              <a:tblPr firstRow="1" bandRow="1">
                <a:tableStyleId>{5C22544A-7EE6-4342-B048-85BDC9FD1C3A}</a:tableStyleId>
              </a:tblPr>
              <a:tblGrid>
                <a:gridCol w="2153270">
                  <a:extLst>
                    <a:ext uri="{9D8B030D-6E8A-4147-A177-3AD203B41FA5}">
                      <a16:colId xmlns:a16="http://schemas.microsoft.com/office/drawing/2014/main" val="900382285"/>
                    </a:ext>
                  </a:extLst>
                </a:gridCol>
                <a:gridCol w="2791709">
                  <a:extLst>
                    <a:ext uri="{9D8B030D-6E8A-4147-A177-3AD203B41FA5}">
                      <a16:colId xmlns:a16="http://schemas.microsoft.com/office/drawing/2014/main" val="880831088"/>
                    </a:ext>
                  </a:extLst>
                </a:gridCol>
                <a:gridCol w="1720516">
                  <a:extLst>
                    <a:ext uri="{9D8B030D-6E8A-4147-A177-3AD203B41FA5}">
                      <a16:colId xmlns:a16="http://schemas.microsoft.com/office/drawing/2014/main" val="3358966682"/>
                    </a:ext>
                  </a:extLst>
                </a:gridCol>
                <a:gridCol w="1947585">
                  <a:extLst>
                    <a:ext uri="{9D8B030D-6E8A-4147-A177-3AD203B41FA5}">
                      <a16:colId xmlns:a16="http://schemas.microsoft.com/office/drawing/2014/main" val="330436240"/>
                    </a:ext>
                  </a:extLst>
                </a:gridCol>
              </a:tblGrid>
              <a:tr h="658696">
                <a:tc>
                  <a:txBody>
                    <a:bodyPr/>
                    <a:lstStyle/>
                    <a:p>
                      <a:pPr algn="ctr"/>
                      <a:r>
                        <a:rPr lang="en-US" dirty="0"/>
                        <a:t>Gender</a:t>
                      </a:r>
                    </a:p>
                  </a:txBody>
                  <a:tcPr anchor="b"/>
                </a:tc>
                <a:tc>
                  <a:txBody>
                    <a:bodyPr/>
                    <a:lstStyle/>
                    <a:p>
                      <a:pPr algn="ctr"/>
                      <a:r>
                        <a:rPr lang="en-US" dirty="0"/>
                        <a:t>Institution</a:t>
                      </a:r>
                    </a:p>
                  </a:txBody>
                  <a:tcPr anchor="b"/>
                </a:tc>
                <a:tc>
                  <a:txBody>
                    <a:bodyPr/>
                    <a:lstStyle/>
                    <a:p>
                      <a:pPr algn="ctr"/>
                      <a:r>
                        <a:rPr lang="en-US" dirty="0"/>
                        <a:t>Race</a:t>
                      </a:r>
                    </a:p>
                  </a:txBody>
                  <a:tcPr anchor="b"/>
                </a:tc>
                <a:tc>
                  <a:txBody>
                    <a:bodyPr/>
                    <a:lstStyle/>
                    <a:p>
                      <a:pPr algn="ctr"/>
                      <a:r>
                        <a:rPr lang="en-US" dirty="0"/>
                        <a:t>Count</a:t>
                      </a:r>
                    </a:p>
                  </a:txBody>
                  <a:tcPr anchor="b"/>
                </a:tc>
                <a:extLst>
                  <a:ext uri="{0D108BD9-81ED-4DB2-BD59-A6C34878D82A}">
                    <a16:rowId xmlns:a16="http://schemas.microsoft.com/office/drawing/2014/main" val="3639707381"/>
                  </a:ext>
                </a:extLst>
              </a:tr>
              <a:tr h="370840">
                <a:tc>
                  <a:txBody>
                    <a:bodyPr/>
                    <a:lstStyle/>
                    <a:p>
                      <a:pPr algn="ctr"/>
                      <a:r>
                        <a:rPr lang="en-US" dirty="0"/>
                        <a:t>Male</a:t>
                      </a:r>
                    </a:p>
                  </a:txBody>
                  <a:tcPr anchor="b"/>
                </a:tc>
                <a:tc>
                  <a:txBody>
                    <a:bodyPr/>
                    <a:lstStyle/>
                    <a:p>
                      <a:pPr algn="ctr"/>
                      <a:r>
                        <a:rPr lang="en-US" dirty="0"/>
                        <a:t>University of Maryland</a:t>
                      </a:r>
                    </a:p>
                  </a:txBody>
                  <a:tcPr anchor="b"/>
                </a:tc>
                <a:tc>
                  <a:txBody>
                    <a:bodyPr/>
                    <a:lstStyle/>
                    <a:p>
                      <a:pPr algn="ctr"/>
                      <a:r>
                        <a:rPr lang="en-US" dirty="0"/>
                        <a:t>White</a:t>
                      </a:r>
                    </a:p>
                  </a:txBody>
                  <a:tcPr anchor="b"/>
                </a:tc>
                <a:tc>
                  <a:txBody>
                    <a:bodyPr/>
                    <a:lstStyle/>
                    <a:p>
                      <a:pPr algn="ctr"/>
                      <a:r>
                        <a:rPr lang="en-US" dirty="0"/>
                        <a:t>17</a:t>
                      </a:r>
                    </a:p>
                  </a:txBody>
                  <a:tcPr anchor="b"/>
                </a:tc>
                <a:extLst>
                  <a:ext uri="{0D108BD9-81ED-4DB2-BD59-A6C34878D82A}">
                    <a16:rowId xmlns:a16="http://schemas.microsoft.com/office/drawing/2014/main" val="214620938"/>
                  </a:ext>
                </a:extLst>
              </a:tr>
              <a:tr h="370840">
                <a:tc>
                  <a:txBody>
                    <a:bodyPr/>
                    <a:lstStyle/>
                    <a:p>
                      <a:pPr algn="ctr"/>
                      <a:r>
                        <a:rPr lang="en-US" dirty="0"/>
                        <a:t>Female</a:t>
                      </a:r>
                    </a:p>
                  </a:txBody>
                  <a:tcPr anchor="b"/>
                </a:tc>
                <a:tc>
                  <a:txBody>
                    <a:bodyPr/>
                    <a:lstStyle/>
                    <a:p>
                      <a:pPr algn="ctr"/>
                      <a:r>
                        <a:rPr lang="en-US" dirty="0"/>
                        <a:t>University of Maryland</a:t>
                      </a:r>
                    </a:p>
                  </a:txBody>
                  <a:tcPr anchor="b"/>
                </a:tc>
                <a:tc>
                  <a:txBody>
                    <a:bodyPr/>
                    <a:lstStyle/>
                    <a:p>
                      <a:pPr algn="ctr"/>
                      <a:r>
                        <a:rPr lang="en-US" dirty="0"/>
                        <a:t>Asian</a:t>
                      </a:r>
                    </a:p>
                  </a:txBody>
                  <a:tcPr anchor="b"/>
                </a:tc>
                <a:tc>
                  <a:txBody>
                    <a:bodyPr/>
                    <a:lstStyle/>
                    <a:p>
                      <a:pPr algn="ctr"/>
                      <a:r>
                        <a:rPr lang="en-US" dirty="0"/>
                        <a:t>22</a:t>
                      </a:r>
                    </a:p>
                  </a:txBody>
                  <a:tcPr anchor="b"/>
                </a:tc>
                <a:extLst>
                  <a:ext uri="{0D108BD9-81ED-4DB2-BD59-A6C34878D82A}">
                    <a16:rowId xmlns:a16="http://schemas.microsoft.com/office/drawing/2014/main" val="2168895663"/>
                  </a:ext>
                </a:extLst>
              </a:tr>
              <a:tr h="370840">
                <a:tc>
                  <a:txBody>
                    <a:bodyPr/>
                    <a:lstStyle/>
                    <a:p>
                      <a:pPr algn="ctr"/>
                      <a:r>
                        <a:rPr lang="en-US" dirty="0"/>
                        <a:t>Female</a:t>
                      </a:r>
                    </a:p>
                  </a:txBody>
                  <a:tcPr anchor="b"/>
                </a:tc>
                <a:tc>
                  <a:txBody>
                    <a:bodyPr/>
                    <a:lstStyle/>
                    <a:p>
                      <a:pPr algn="ctr"/>
                      <a:r>
                        <a:rPr lang="en-US" dirty="0"/>
                        <a:t>University of Maryland</a:t>
                      </a:r>
                    </a:p>
                  </a:txBody>
                  <a:tcPr anchor="b"/>
                </a:tc>
                <a:tc>
                  <a:txBody>
                    <a:bodyPr/>
                    <a:lstStyle/>
                    <a:p>
                      <a:pPr algn="ctr"/>
                      <a:r>
                        <a:rPr lang="en-US" dirty="0"/>
                        <a:t>White</a:t>
                      </a:r>
                    </a:p>
                  </a:txBody>
                  <a:tcPr anchor="b"/>
                </a:tc>
                <a:tc>
                  <a:txBody>
                    <a:bodyPr/>
                    <a:lstStyle/>
                    <a:p>
                      <a:pPr algn="ctr"/>
                      <a:r>
                        <a:rPr lang="en-US" dirty="0"/>
                        <a:t>31</a:t>
                      </a:r>
                    </a:p>
                  </a:txBody>
                  <a:tcPr anchor="b"/>
                </a:tc>
                <a:extLst>
                  <a:ext uri="{0D108BD9-81ED-4DB2-BD59-A6C34878D82A}">
                    <a16:rowId xmlns:a16="http://schemas.microsoft.com/office/drawing/2014/main" val="22409790"/>
                  </a:ext>
                </a:extLst>
              </a:tr>
              <a:tr h="370840">
                <a:tc>
                  <a:txBody>
                    <a:bodyPr/>
                    <a:lstStyle/>
                    <a:p>
                      <a:pPr algn="ctr"/>
                      <a:r>
                        <a:rPr lang="en-US" dirty="0"/>
                        <a:t>Female</a:t>
                      </a:r>
                    </a:p>
                  </a:txBody>
                  <a:tcPr anchor="b"/>
                </a:tc>
                <a:tc>
                  <a:txBody>
                    <a:bodyPr/>
                    <a:lstStyle/>
                    <a:p>
                      <a:pPr algn="ctr"/>
                      <a:r>
                        <a:rPr lang="en-US" dirty="0"/>
                        <a:t>University of Maryland</a:t>
                      </a:r>
                    </a:p>
                  </a:txBody>
                  <a:tcPr anchor="b"/>
                </a:tc>
                <a:tc>
                  <a:txBody>
                    <a:bodyPr/>
                    <a:lstStyle/>
                    <a:p>
                      <a:pPr algn="ctr"/>
                      <a:r>
                        <a:rPr lang="en-US" dirty="0"/>
                        <a:t>Hispanic</a:t>
                      </a:r>
                    </a:p>
                  </a:txBody>
                  <a:tcPr anchor="b"/>
                </a:tc>
                <a:tc>
                  <a:txBody>
                    <a:bodyPr/>
                    <a:lstStyle/>
                    <a:p>
                      <a:pPr algn="ctr"/>
                      <a:r>
                        <a:rPr lang="en-US" dirty="0"/>
                        <a:t>25</a:t>
                      </a:r>
                    </a:p>
                  </a:txBody>
                  <a:tcPr anchor="b"/>
                </a:tc>
                <a:extLst>
                  <a:ext uri="{0D108BD9-81ED-4DB2-BD59-A6C34878D82A}">
                    <a16:rowId xmlns:a16="http://schemas.microsoft.com/office/drawing/2014/main" val="903786954"/>
                  </a:ext>
                </a:extLst>
              </a:tr>
              <a:tr h="370840">
                <a:tc>
                  <a:txBody>
                    <a:bodyPr/>
                    <a:lstStyle/>
                    <a:p>
                      <a:pPr algn="ctr"/>
                      <a:r>
                        <a:rPr lang="en-US" dirty="0"/>
                        <a:t>Male</a:t>
                      </a:r>
                    </a:p>
                  </a:txBody>
                  <a:tcPr anchor="b"/>
                </a:tc>
                <a:tc>
                  <a:txBody>
                    <a:bodyPr/>
                    <a:lstStyle/>
                    <a:p>
                      <a:pPr algn="ctr"/>
                      <a:r>
                        <a:rPr lang="en-US" dirty="0"/>
                        <a:t>University of Maryland</a:t>
                      </a:r>
                    </a:p>
                  </a:txBody>
                  <a:tcPr anchor="b"/>
                </a:tc>
                <a:tc>
                  <a:txBody>
                    <a:bodyPr/>
                    <a:lstStyle/>
                    <a:p>
                      <a:pPr algn="ctr"/>
                      <a:r>
                        <a:rPr lang="en-US" dirty="0"/>
                        <a:t>American Indian</a:t>
                      </a:r>
                    </a:p>
                  </a:txBody>
                  <a:tcPr anchor="b"/>
                </a:tc>
                <a:tc>
                  <a:txBody>
                    <a:bodyPr/>
                    <a:lstStyle/>
                    <a:p>
                      <a:pPr algn="ctr"/>
                      <a:r>
                        <a:rPr lang="en-US" dirty="0"/>
                        <a:t>“D”</a:t>
                      </a:r>
                    </a:p>
                  </a:txBody>
                  <a:tcPr anchor="b"/>
                </a:tc>
                <a:extLst>
                  <a:ext uri="{0D108BD9-81ED-4DB2-BD59-A6C34878D82A}">
                    <a16:rowId xmlns:a16="http://schemas.microsoft.com/office/drawing/2014/main" val="1598455467"/>
                  </a:ext>
                </a:extLst>
              </a:tr>
              <a:tr h="370840">
                <a:tc>
                  <a:txBody>
                    <a:bodyPr/>
                    <a:lstStyle/>
                    <a:p>
                      <a:pPr algn="ctr"/>
                      <a:r>
                        <a:rPr lang="en-US" b="1" dirty="0"/>
                        <a:t>Total</a:t>
                      </a:r>
                    </a:p>
                  </a:txBody>
                  <a:tcPr anchor="b"/>
                </a:tc>
                <a:tc>
                  <a:txBody>
                    <a:bodyPr/>
                    <a:lstStyle/>
                    <a:p>
                      <a:pPr algn="ctr"/>
                      <a:r>
                        <a:rPr lang="en-US" b="1" dirty="0"/>
                        <a:t>…</a:t>
                      </a:r>
                    </a:p>
                  </a:txBody>
                  <a:tcPr anchor="b"/>
                </a:tc>
                <a:tc>
                  <a:txBody>
                    <a:bodyPr/>
                    <a:lstStyle/>
                    <a:p>
                      <a:pPr algn="ctr"/>
                      <a:r>
                        <a:rPr lang="en-US" b="1" dirty="0"/>
                        <a:t>…</a:t>
                      </a:r>
                    </a:p>
                  </a:txBody>
                  <a:tcPr anchor="b"/>
                </a:tc>
                <a:tc>
                  <a:txBody>
                    <a:bodyPr/>
                    <a:lstStyle/>
                    <a:p>
                      <a:pPr algn="ctr"/>
                      <a:r>
                        <a:rPr lang="en-US" b="1" dirty="0"/>
                        <a:t>97</a:t>
                      </a:r>
                    </a:p>
                  </a:txBody>
                  <a:tcPr anchor="b"/>
                </a:tc>
                <a:extLst>
                  <a:ext uri="{0D108BD9-81ED-4DB2-BD59-A6C34878D82A}">
                    <a16:rowId xmlns:a16="http://schemas.microsoft.com/office/drawing/2014/main" val="3268765608"/>
                  </a:ext>
                </a:extLst>
              </a:tr>
            </a:tbl>
          </a:graphicData>
        </a:graphic>
      </p:graphicFrame>
      <p:sp>
        <p:nvSpPr>
          <p:cNvPr id="3" name="TextBox 2">
            <a:extLst>
              <a:ext uri="{FF2B5EF4-FFF2-40B4-BE49-F238E27FC236}">
                <a16:creationId xmlns:a16="http://schemas.microsoft.com/office/drawing/2014/main" id="{DDC3C99B-B8E4-4AED-A7FF-6DD789B02195}"/>
              </a:ext>
            </a:extLst>
          </p:cNvPr>
          <p:cNvSpPr txBox="1"/>
          <p:nvPr/>
        </p:nvSpPr>
        <p:spPr>
          <a:xfrm>
            <a:off x="1287379" y="4757292"/>
            <a:ext cx="4596063" cy="380192"/>
          </a:xfrm>
          <a:prstGeom prst="rect">
            <a:avLst/>
          </a:prstGeom>
          <a:noFill/>
        </p:spPr>
        <p:txBody>
          <a:bodyPr wrap="square" rtlCol="0">
            <a:spAutoFit/>
          </a:bodyPr>
          <a:lstStyle/>
          <a:p>
            <a:r>
              <a:rPr lang="en-US" dirty="0"/>
              <a:t>D=Suppressed due to confidentiality</a:t>
            </a:r>
          </a:p>
        </p:txBody>
      </p:sp>
    </p:spTree>
    <p:extLst>
      <p:ext uri="{BB962C8B-B14F-4D97-AF65-F5344CB8AC3E}">
        <p14:creationId xmlns:p14="http://schemas.microsoft.com/office/powerpoint/2010/main" val="37408051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E3E9E3-CF23-4352-8BCC-CD8241BC5038}"/>
              </a:ext>
            </a:extLst>
          </p:cNvPr>
          <p:cNvSpPr>
            <a:spLocks noGrp="1"/>
          </p:cNvSpPr>
          <p:nvPr>
            <p:ph type="title"/>
          </p:nvPr>
        </p:nvSpPr>
        <p:spPr>
          <a:xfrm>
            <a:off x="1097280" y="286604"/>
            <a:ext cx="10058400" cy="632982"/>
          </a:xfrm>
        </p:spPr>
        <p:txBody>
          <a:bodyPr>
            <a:normAutofit fontScale="90000"/>
          </a:bodyPr>
          <a:lstStyle/>
          <a:p>
            <a:pPr algn="ctr"/>
            <a:r>
              <a:rPr lang="en-US" sz="2800" dirty="0"/>
              <a:t>A Motivating Example (from Phase 3)</a:t>
            </a:r>
            <a:br>
              <a:rPr lang="en-US" sz="2800" dirty="0"/>
            </a:br>
            <a:r>
              <a:rPr lang="en-US" sz="2800" dirty="0"/>
              <a:t>Motivation for Complimentary Suppression</a:t>
            </a:r>
          </a:p>
        </p:txBody>
      </p:sp>
      <p:sp>
        <p:nvSpPr>
          <p:cNvPr id="15" name="Text Placeholder 14">
            <a:extLst>
              <a:ext uri="{FF2B5EF4-FFF2-40B4-BE49-F238E27FC236}">
                <a16:creationId xmlns:a16="http://schemas.microsoft.com/office/drawing/2014/main" id="{9DA8181C-76A5-409C-BCE9-D78A8D69D2BC}"/>
              </a:ext>
            </a:extLst>
          </p:cNvPr>
          <p:cNvSpPr>
            <a:spLocks noGrp="1"/>
          </p:cNvSpPr>
          <p:nvPr>
            <p:ph idx="1"/>
          </p:nvPr>
        </p:nvSpPr>
        <p:spPr/>
        <p:txBody>
          <a:bodyPr/>
          <a:lstStyle/>
          <a:p>
            <a:r>
              <a:rPr lang="en-US" dirty="0"/>
              <a:t> </a:t>
            </a:r>
          </a:p>
        </p:txBody>
      </p:sp>
      <p:sp>
        <p:nvSpPr>
          <p:cNvPr id="4" name="Slide Number Placeholder 3">
            <a:extLst>
              <a:ext uri="{FF2B5EF4-FFF2-40B4-BE49-F238E27FC236}">
                <a16:creationId xmlns:a16="http://schemas.microsoft.com/office/drawing/2014/main" id="{42A530AC-9725-48A1-BB0C-A8FB015D3E4F}"/>
              </a:ext>
            </a:extLst>
          </p:cNvPr>
          <p:cNvSpPr>
            <a:spLocks noGrp="1"/>
          </p:cNvSpPr>
          <p:nvPr>
            <p:ph type="sldNum" sz="quarter" idx="12"/>
          </p:nvPr>
        </p:nvSpPr>
        <p:spPr/>
        <p:txBody>
          <a:bodyPr/>
          <a:lstStyle/>
          <a:p>
            <a:fld id="{65F1CF43-9964-46B2-AF67-31A9D73CF057}" type="slidenum">
              <a:rPr lang="en-US" smtClean="0"/>
              <a:t>18</a:t>
            </a:fld>
            <a:endParaRPr lang="en-US"/>
          </a:p>
        </p:txBody>
      </p:sp>
      <p:graphicFrame>
        <p:nvGraphicFramePr>
          <p:cNvPr id="13" name="Table 10">
            <a:extLst>
              <a:ext uri="{FF2B5EF4-FFF2-40B4-BE49-F238E27FC236}">
                <a16:creationId xmlns:a16="http://schemas.microsoft.com/office/drawing/2014/main" id="{8F699799-6C70-44F5-B6F6-9710CF9701B3}"/>
              </a:ext>
            </a:extLst>
          </p:cNvPr>
          <p:cNvGraphicFramePr>
            <a:graphicFrameLocks/>
          </p:cNvGraphicFramePr>
          <p:nvPr>
            <p:extLst>
              <p:ext uri="{D42A27DB-BD31-4B8C-83A1-F6EECF244321}">
                <p14:modId xmlns:p14="http://schemas.microsoft.com/office/powerpoint/2010/main" val="2457243163"/>
              </p:ext>
            </p:extLst>
          </p:nvPr>
        </p:nvGraphicFramePr>
        <p:xfrm>
          <a:off x="1287379" y="1873556"/>
          <a:ext cx="8613080" cy="3331224"/>
        </p:xfrm>
        <a:graphic>
          <a:graphicData uri="http://schemas.openxmlformats.org/drawingml/2006/table">
            <a:tbl>
              <a:tblPr firstRow="1" bandRow="1">
                <a:tableStyleId>{5C22544A-7EE6-4342-B048-85BDC9FD1C3A}</a:tableStyleId>
              </a:tblPr>
              <a:tblGrid>
                <a:gridCol w="2153270">
                  <a:extLst>
                    <a:ext uri="{9D8B030D-6E8A-4147-A177-3AD203B41FA5}">
                      <a16:colId xmlns:a16="http://schemas.microsoft.com/office/drawing/2014/main" val="900382285"/>
                    </a:ext>
                  </a:extLst>
                </a:gridCol>
                <a:gridCol w="2791709">
                  <a:extLst>
                    <a:ext uri="{9D8B030D-6E8A-4147-A177-3AD203B41FA5}">
                      <a16:colId xmlns:a16="http://schemas.microsoft.com/office/drawing/2014/main" val="880831088"/>
                    </a:ext>
                  </a:extLst>
                </a:gridCol>
                <a:gridCol w="1720516">
                  <a:extLst>
                    <a:ext uri="{9D8B030D-6E8A-4147-A177-3AD203B41FA5}">
                      <a16:colId xmlns:a16="http://schemas.microsoft.com/office/drawing/2014/main" val="3358966682"/>
                    </a:ext>
                  </a:extLst>
                </a:gridCol>
                <a:gridCol w="1947585">
                  <a:extLst>
                    <a:ext uri="{9D8B030D-6E8A-4147-A177-3AD203B41FA5}">
                      <a16:colId xmlns:a16="http://schemas.microsoft.com/office/drawing/2014/main" val="330436240"/>
                    </a:ext>
                  </a:extLst>
                </a:gridCol>
              </a:tblGrid>
              <a:tr h="695934">
                <a:tc>
                  <a:txBody>
                    <a:bodyPr/>
                    <a:lstStyle/>
                    <a:p>
                      <a:pPr algn="ctr"/>
                      <a:r>
                        <a:rPr lang="en-US" dirty="0"/>
                        <a:t>Gender</a:t>
                      </a:r>
                    </a:p>
                  </a:txBody>
                  <a:tcPr anchor="b"/>
                </a:tc>
                <a:tc>
                  <a:txBody>
                    <a:bodyPr/>
                    <a:lstStyle/>
                    <a:p>
                      <a:pPr algn="ctr"/>
                      <a:r>
                        <a:rPr lang="en-US" dirty="0"/>
                        <a:t>Institution</a:t>
                      </a:r>
                    </a:p>
                  </a:txBody>
                  <a:tcPr anchor="b"/>
                </a:tc>
                <a:tc>
                  <a:txBody>
                    <a:bodyPr/>
                    <a:lstStyle/>
                    <a:p>
                      <a:pPr algn="ctr"/>
                      <a:r>
                        <a:rPr lang="en-US" dirty="0"/>
                        <a:t>Race</a:t>
                      </a:r>
                    </a:p>
                  </a:txBody>
                  <a:tcPr anchor="b"/>
                </a:tc>
                <a:tc>
                  <a:txBody>
                    <a:bodyPr/>
                    <a:lstStyle/>
                    <a:p>
                      <a:pPr algn="ctr"/>
                      <a:r>
                        <a:rPr lang="en-US" dirty="0"/>
                        <a:t>Count</a:t>
                      </a:r>
                    </a:p>
                  </a:txBody>
                  <a:tcPr anchor="b"/>
                </a:tc>
                <a:extLst>
                  <a:ext uri="{0D108BD9-81ED-4DB2-BD59-A6C34878D82A}">
                    <a16:rowId xmlns:a16="http://schemas.microsoft.com/office/drawing/2014/main" val="3639707381"/>
                  </a:ext>
                </a:extLst>
              </a:tr>
              <a:tr h="391805">
                <a:tc>
                  <a:txBody>
                    <a:bodyPr/>
                    <a:lstStyle/>
                    <a:p>
                      <a:pPr algn="ctr"/>
                      <a:r>
                        <a:rPr lang="en-US" dirty="0"/>
                        <a:t>Male</a:t>
                      </a:r>
                    </a:p>
                  </a:txBody>
                  <a:tcPr anchor="b"/>
                </a:tc>
                <a:tc>
                  <a:txBody>
                    <a:bodyPr/>
                    <a:lstStyle/>
                    <a:p>
                      <a:pPr algn="ctr"/>
                      <a:r>
                        <a:rPr lang="en-US" dirty="0"/>
                        <a:t>University of Maryland</a:t>
                      </a:r>
                    </a:p>
                  </a:txBody>
                  <a:tcPr anchor="b"/>
                </a:tc>
                <a:tc>
                  <a:txBody>
                    <a:bodyPr/>
                    <a:lstStyle/>
                    <a:p>
                      <a:pPr algn="ctr"/>
                      <a:r>
                        <a:rPr lang="en-US" dirty="0"/>
                        <a:t>White</a:t>
                      </a:r>
                    </a:p>
                  </a:txBody>
                  <a:tcPr anchor="b"/>
                </a:tc>
                <a:tc>
                  <a:txBody>
                    <a:bodyPr/>
                    <a:lstStyle/>
                    <a:p>
                      <a:pPr algn="ctr"/>
                      <a:r>
                        <a:rPr lang="en-US" dirty="0"/>
                        <a:t>17</a:t>
                      </a:r>
                    </a:p>
                  </a:txBody>
                  <a:tcPr anchor="b"/>
                </a:tc>
                <a:extLst>
                  <a:ext uri="{0D108BD9-81ED-4DB2-BD59-A6C34878D82A}">
                    <a16:rowId xmlns:a16="http://schemas.microsoft.com/office/drawing/2014/main" val="214620938"/>
                  </a:ext>
                </a:extLst>
              </a:tr>
              <a:tr h="391805">
                <a:tc>
                  <a:txBody>
                    <a:bodyPr/>
                    <a:lstStyle/>
                    <a:p>
                      <a:pPr algn="ctr"/>
                      <a:r>
                        <a:rPr lang="en-US" dirty="0"/>
                        <a:t>Female</a:t>
                      </a:r>
                    </a:p>
                  </a:txBody>
                  <a:tcPr anchor="b"/>
                </a:tc>
                <a:tc>
                  <a:txBody>
                    <a:bodyPr/>
                    <a:lstStyle/>
                    <a:p>
                      <a:pPr algn="ctr"/>
                      <a:r>
                        <a:rPr lang="en-US" dirty="0"/>
                        <a:t>University of Maryland</a:t>
                      </a:r>
                    </a:p>
                  </a:txBody>
                  <a:tcPr anchor="b"/>
                </a:tc>
                <a:tc>
                  <a:txBody>
                    <a:bodyPr/>
                    <a:lstStyle/>
                    <a:p>
                      <a:pPr algn="ctr"/>
                      <a:r>
                        <a:rPr lang="en-US" dirty="0"/>
                        <a:t>Asian</a:t>
                      </a:r>
                    </a:p>
                  </a:txBody>
                  <a:tcPr anchor="b"/>
                </a:tc>
                <a:tc>
                  <a:txBody>
                    <a:bodyPr/>
                    <a:lstStyle/>
                    <a:p>
                      <a:pPr algn="ctr"/>
                      <a:r>
                        <a:rPr lang="en-US" dirty="0"/>
                        <a:t>22</a:t>
                      </a:r>
                    </a:p>
                  </a:txBody>
                  <a:tcPr anchor="b"/>
                </a:tc>
                <a:extLst>
                  <a:ext uri="{0D108BD9-81ED-4DB2-BD59-A6C34878D82A}">
                    <a16:rowId xmlns:a16="http://schemas.microsoft.com/office/drawing/2014/main" val="2168895663"/>
                  </a:ext>
                </a:extLst>
              </a:tr>
              <a:tr h="391805">
                <a:tc>
                  <a:txBody>
                    <a:bodyPr/>
                    <a:lstStyle/>
                    <a:p>
                      <a:pPr algn="ctr"/>
                      <a:r>
                        <a:rPr lang="en-US" dirty="0"/>
                        <a:t>Female</a:t>
                      </a:r>
                    </a:p>
                  </a:txBody>
                  <a:tcPr anchor="b"/>
                </a:tc>
                <a:tc>
                  <a:txBody>
                    <a:bodyPr/>
                    <a:lstStyle/>
                    <a:p>
                      <a:pPr algn="ctr"/>
                      <a:r>
                        <a:rPr lang="en-US" dirty="0"/>
                        <a:t>University of Maryland</a:t>
                      </a:r>
                    </a:p>
                  </a:txBody>
                  <a:tcPr anchor="b"/>
                </a:tc>
                <a:tc>
                  <a:txBody>
                    <a:bodyPr/>
                    <a:lstStyle/>
                    <a:p>
                      <a:pPr algn="ctr"/>
                      <a:r>
                        <a:rPr lang="en-US" dirty="0"/>
                        <a:t>White</a:t>
                      </a:r>
                    </a:p>
                  </a:txBody>
                  <a:tcPr anchor="b"/>
                </a:tc>
                <a:tc>
                  <a:txBody>
                    <a:bodyPr/>
                    <a:lstStyle/>
                    <a:p>
                      <a:pPr algn="ctr"/>
                      <a:r>
                        <a:rPr lang="en-US" dirty="0"/>
                        <a:t>31</a:t>
                      </a:r>
                    </a:p>
                  </a:txBody>
                  <a:tcPr anchor="b"/>
                </a:tc>
                <a:extLst>
                  <a:ext uri="{0D108BD9-81ED-4DB2-BD59-A6C34878D82A}">
                    <a16:rowId xmlns:a16="http://schemas.microsoft.com/office/drawing/2014/main" val="22409790"/>
                  </a:ext>
                </a:extLst>
              </a:tr>
              <a:tr h="391805">
                <a:tc>
                  <a:txBody>
                    <a:bodyPr/>
                    <a:lstStyle/>
                    <a:p>
                      <a:pPr algn="ctr"/>
                      <a:r>
                        <a:rPr lang="en-US" dirty="0"/>
                        <a:t>Female</a:t>
                      </a:r>
                    </a:p>
                  </a:txBody>
                  <a:tcPr anchor="b"/>
                </a:tc>
                <a:tc>
                  <a:txBody>
                    <a:bodyPr/>
                    <a:lstStyle/>
                    <a:p>
                      <a:pPr algn="ctr"/>
                      <a:r>
                        <a:rPr lang="en-US" dirty="0"/>
                        <a:t>University of Maryland</a:t>
                      </a:r>
                    </a:p>
                  </a:txBody>
                  <a:tcPr anchor="b"/>
                </a:tc>
                <a:tc>
                  <a:txBody>
                    <a:bodyPr/>
                    <a:lstStyle/>
                    <a:p>
                      <a:pPr algn="ctr"/>
                      <a:r>
                        <a:rPr lang="en-US" dirty="0"/>
                        <a:t>Hispanic</a:t>
                      </a:r>
                    </a:p>
                  </a:txBody>
                  <a:tcPr anchor="b"/>
                </a:tc>
                <a:tc>
                  <a:txBody>
                    <a:bodyPr/>
                    <a:lstStyle/>
                    <a:p>
                      <a:pPr algn="ctr"/>
                      <a:r>
                        <a:rPr lang="en-US" dirty="0"/>
                        <a:t>25</a:t>
                      </a:r>
                    </a:p>
                  </a:txBody>
                  <a:tcPr anchor="b"/>
                </a:tc>
                <a:extLst>
                  <a:ext uri="{0D108BD9-81ED-4DB2-BD59-A6C34878D82A}">
                    <a16:rowId xmlns:a16="http://schemas.microsoft.com/office/drawing/2014/main" val="903786954"/>
                  </a:ext>
                </a:extLst>
              </a:tr>
              <a:tr h="676265">
                <a:tc>
                  <a:txBody>
                    <a:bodyPr/>
                    <a:lstStyle/>
                    <a:p>
                      <a:pPr algn="ctr"/>
                      <a:r>
                        <a:rPr lang="en-US" dirty="0"/>
                        <a:t>Male</a:t>
                      </a:r>
                    </a:p>
                  </a:txBody>
                  <a:tcPr anchor="b"/>
                </a:tc>
                <a:tc>
                  <a:txBody>
                    <a:bodyPr/>
                    <a:lstStyle/>
                    <a:p>
                      <a:pPr algn="ctr"/>
                      <a:r>
                        <a:rPr lang="en-US" dirty="0"/>
                        <a:t>University of Maryland</a:t>
                      </a:r>
                    </a:p>
                  </a:txBody>
                  <a:tcPr anchor="b"/>
                </a:tc>
                <a:tc>
                  <a:txBody>
                    <a:bodyPr/>
                    <a:lstStyle/>
                    <a:p>
                      <a:pPr algn="ctr"/>
                      <a:r>
                        <a:rPr lang="en-US" dirty="0"/>
                        <a:t>American Indian</a:t>
                      </a:r>
                    </a:p>
                  </a:txBody>
                  <a:tcPr anchor="b"/>
                </a:tc>
                <a:tc>
                  <a:txBody>
                    <a:bodyPr/>
                    <a:lstStyle/>
                    <a:p>
                      <a:pPr algn="ctr"/>
                      <a:r>
                        <a:rPr lang="en-US" dirty="0"/>
                        <a:t>97-sum(other groups)=</a:t>
                      </a:r>
                      <a:r>
                        <a:rPr lang="en-US" b="1" dirty="0"/>
                        <a:t>2</a:t>
                      </a:r>
                    </a:p>
                  </a:txBody>
                  <a:tcPr anchor="b"/>
                </a:tc>
                <a:extLst>
                  <a:ext uri="{0D108BD9-81ED-4DB2-BD59-A6C34878D82A}">
                    <a16:rowId xmlns:a16="http://schemas.microsoft.com/office/drawing/2014/main" val="1598455467"/>
                  </a:ext>
                </a:extLst>
              </a:tr>
              <a:tr h="391805">
                <a:tc>
                  <a:txBody>
                    <a:bodyPr/>
                    <a:lstStyle/>
                    <a:p>
                      <a:pPr algn="ctr"/>
                      <a:r>
                        <a:rPr lang="en-US" b="1" dirty="0"/>
                        <a:t>Total</a:t>
                      </a:r>
                    </a:p>
                  </a:txBody>
                  <a:tcPr anchor="b"/>
                </a:tc>
                <a:tc>
                  <a:txBody>
                    <a:bodyPr/>
                    <a:lstStyle/>
                    <a:p>
                      <a:pPr algn="ctr"/>
                      <a:r>
                        <a:rPr lang="en-US" b="1" dirty="0"/>
                        <a:t>…</a:t>
                      </a:r>
                    </a:p>
                  </a:txBody>
                  <a:tcPr anchor="b"/>
                </a:tc>
                <a:tc>
                  <a:txBody>
                    <a:bodyPr/>
                    <a:lstStyle/>
                    <a:p>
                      <a:pPr algn="ctr"/>
                      <a:r>
                        <a:rPr lang="en-US" b="1" dirty="0"/>
                        <a:t>…</a:t>
                      </a:r>
                    </a:p>
                  </a:txBody>
                  <a:tcPr anchor="b"/>
                </a:tc>
                <a:tc>
                  <a:txBody>
                    <a:bodyPr/>
                    <a:lstStyle/>
                    <a:p>
                      <a:pPr algn="ctr"/>
                      <a:r>
                        <a:rPr lang="en-US" b="1" dirty="0"/>
                        <a:t>97</a:t>
                      </a:r>
                    </a:p>
                  </a:txBody>
                  <a:tcPr anchor="b"/>
                </a:tc>
                <a:extLst>
                  <a:ext uri="{0D108BD9-81ED-4DB2-BD59-A6C34878D82A}">
                    <a16:rowId xmlns:a16="http://schemas.microsoft.com/office/drawing/2014/main" val="3268765608"/>
                  </a:ext>
                </a:extLst>
              </a:tr>
            </a:tbl>
          </a:graphicData>
        </a:graphic>
      </p:graphicFrame>
      <p:sp>
        <p:nvSpPr>
          <p:cNvPr id="3" name="TextBox 2">
            <a:extLst>
              <a:ext uri="{FF2B5EF4-FFF2-40B4-BE49-F238E27FC236}">
                <a16:creationId xmlns:a16="http://schemas.microsoft.com/office/drawing/2014/main" id="{DDC3C99B-B8E4-4AED-A7FF-6DD789B02195}"/>
              </a:ext>
            </a:extLst>
          </p:cNvPr>
          <p:cNvSpPr txBox="1"/>
          <p:nvPr/>
        </p:nvSpPr>
        <p:spPr>
          <a:xfrm>
            <a:off x="1287379" y="5346840"/>
            <a:ext cx="4596063" cy="380192"/>
          </a:xfrm>
          <a:prstGeom prst="rect">
            <a:avLst/>
          </a:prstGeom>
          <a:noFill/>
        </p:spPr>
        <p:txBody>
          <a:bodyPr wrap="square" rtlCol="0">
            <a:spAutoFit/>
          </a:bodyPr>
          <a:lstStyle/>
          <a:p>
            <a:r>
              <a:rPr lang="en-US" dirty="0"/>
              <a:t>D=Suppressed due to confidentiality</a:t>
            </a:r>
          </a:p>
        </p:txBody>
      </p:sp>
    </p:spTree>
    <p:extLst>
      <p:ext uri="{BB962C8B-B14F-4D97-AF65-F5344CB8AC3E}">
        <p14:creationId xmlns:p14="http://schemas.microsoft.com/office/powerpoint/2010/main" val="34460432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E3E9E3-CF23-4352-8BCC-CD8241BC5038}"/>
              </a:ext>
            </a:extLst>
          </p:cNvPr>
          <p:cNvSpPr>
            <a:spLocks noGrp="1"/>
          </p:cNvSpPr>
          <p:nvPr>
            <p:ph type="title"/>
          </p:nvPr>
        </p:nvSpPr>
        <p:spPr>
          <a:xfrm>
            <a:off x="1097280" y="286604"/>
            <a:ext cx="10058400" cy="632982"/>
          </a:xfrm>
        </p:spPr>
        <p:txBody>
          <a:bodyPr>
            <a:normAutofit fontScale="90000"/>
          </a:bodyPr>
          <a:lstStyle/>
          <a:p>
            <a:pPr algn="ctr"/>
            <a:r>
              <a:rPr lang="en-US" sz="2800" dirty="0"/>
              <a:t>A Motivating Example (from Phase 3)</a:t>
            </a:r>
            <a:br>
              <a:rPr lang="en-US" sz="2800" dirty="0"/>
            </a:br>
            <a:r>
              <a:rPr lang="en-US" sz="2800" dirty="0"/>
              <a:t>Complimentary Suppression</a:t>
            </a:r>
          </a:p>
        </p:txBody>
      </p:sp>
      <p:sp>
        <p:nvSpPr>
          <p:cNvPr id="15" name="Text Placeholder 14">
            <a:extLst>
              <a:ext uri="{FF2B5EF4-FFF2-40B4-BE49-F238E27FC236}">
                <a16:creationId xmlns:a16="http://schemas.microsoft.com/office/drawing/2014/main" id="{9DA8181C-76A5-409C-BCE9-D78A8D69D2BC}"/>
              </a:ext>
            </a:extLst>
          </p:cNvPr>
          <p:cNvSpPr>
            <a:spLocks noGrp="1"/>
          </p:cNvSpPr>
          <p:nvPr>
            <p:ph idx="1"/>
          </p:nvPr>
        </p:nvSpPr>
        <p:spPr/>
        <p:txBody>
          <a:bodyPr/>
          <a:lstStyle/>
          <a:p>
            <a:r>
              <a:rPr lang="en-US" dirty="0"/>
              <a:t> </a:t>
            </a:r>
          </a:p>
        </p:txBody>
      </p:sp>
      <p:sp>
        <p:nvSpPr>
          <p:cNvPr id="4" name="Slide Number Placeholder 3">
            <a:extLst>
              <a:ext uri="{FF2B5EF4-FFF2-40B4-BE49-F238E27FC236}">
                <a16:creationId xmlns:a16="http://schemas.microsoft.com/office/drawing/2014/main" id="{42A530AC-9725-48A1-BB0C-A8FB015D3E4F}"/>
              </a:ext>
            </a:extLst>
          </p:cNvPr>
          <p:cNvSpPr>
            <a:spLocks noGrp="1"/>
          </p:cNvSpPr>
          <p:nvPr>
            <p:ph type="sldNum" sz="quarter" idx="12"/>
          </p:nvPr>
        </p:nvSpPr>
        <p:spPr/>
        <p:txBody>
          <a:bodyPr/>
          <a:lstStyle/>
          <a:p>
            <a:fld id="{65F1CF43-9964-46B2-AF67-31A9D73CF057}" type="slidenum">
              <a:rPr lang="en-US" smtClean="0"/>
              <a:t>19</a:t>
            </a:fld>
            <a:endParaRPr lang="en-US"/>
          </a:p>
        </p:txBody>
      </p:sp>
      <p:graphicFrame>
        <p:nvGraphicFramePr>
          <p:cNvPr id="13" name="Table 10">
            <a:extLst>
              <a:ext uri="{FF2B5EF4-FFF2-40B4-BE49-F238E27FC236}">
                <a16:creationId xmlns:a16="http://schemas.microsoft.com/office/drawing/2014/main" id="{8F699799-6C70-44F5-B6F6-9710CF9701B3}"/>
              </a:ext>
            </a:extLst>
          </p:cNvPr>
          <p:cNvGraphicFramePr>
            <a:graphicFrameLocks/>
          </p:cNvGraphicFramePr>
          <p:nvPr>
            <p:extLst>
              <p:ext uri="{D42A27DB-BD31-4B8C-83A1-F6EECF244321}">
                <p14:modId xmlns:p14="http://schemas.microsoft.com/office/powerpoint/2010/main" val="958422930"/>
              </p:ext>
            </p:extLst>
          </p:nvPr>
        </p:nvGraphicFramePr>
        <p:xfrm>
          <a:off x="1287379" y="1873556"/>
          <a:ext cx="8613080" cy="3331224"/>
        </p:xfrm>
        <a:graphic>
          <a:graphicData uri="http://schemas.openxmlformats.org/drawingml/2006/table">
            <a:tbl>
              <a:tblPr firstRow="1" bandRow="1">
                <a:tableStyleId>{5C22544A-7EE6-4342-B048-85BDC9FD1C3A}</a:tableStyleId>
              </a:tblPr>
              <a:tblGrid>
                <a:gridCol w="2153270">
                  <a:extLst>
                    <a:ext uri="{9D8B030D-6E8A-4147-A177-3AD203B41FA5}">
                      <a16:colId xmlns:a16="http://schemas.microsoft.com/office/drawing/2014/main" val="900382285"/>
                    </a:ext>
                  </a:extLst>
                </a:gridCol>
                <a:gridCol w="2791709">
                  <a:extLst>
                    <a:ext uri="{9D8B030D-6E8A-4147-A177-3AD203B41FA5}">
                      <a16:colId xmlns:a16="http://schemas.microsoft.com/office/drawing/2014/main" val="880831088"/>
                    </a:ext>
                  </a:extLst>
                </a:gridCol>
                <a:gridCol w="1720516">
                  <a:extLst>
                    <a:ext uri="{9D8B030D-6E8A-4147-A177-3AD203B41FA5}">
                      <a16:colId xmlns:a16="http://schemas.microsoft.com/office/drawing/2014/main" val="3358966682"/>
                    </a:ext>
                  </a:extLst>
                </a:gridCol>
                <a:gridCol w="1947585">
                  <a:extLst>
                    <a:ext uri="{9D8B030D-6E8A-4147-A177-3AD203B41FA5}">
                      <a16:colId xmlns:a16="http://schemas.microsoft.com/office/drawing/2014/main" val="330436240"/>
                    </a:ext>
                  </a:extLst>
                </a:gridCol>
              </a:tblGrid>
              <a:tr h="695934">
                <a:tc>
                  <a:txBody>
                    <a:bodyPr/>
                    <a:lstStyle/>
                    <a:p>
                      <a:pPr algn="ctr"/>
                      <a:r>
                        <a:rPr lang="en-US" dirty="0"/>
                        <a:t>Gender</a:t>
                      </a:r>
                    </a:p>
                  </a:txBody>
                  <a:tcPr anchor="b"/>
                </a:tc>
                <a:tc>
                  <a:txBody>
                    <a:bodyPr/>
                    <a:lstStyle/>
                    <a:p>
                      <a:pPr algn="ctr"/>
                      <a:r>
                        <a:rPr lang="en-US" dirty="0"/>
                        <a:t>Institution</a:t>
                      </a:r>
                    </a:p>
                  </a:txBody>
                  <a:tcPr anchor="b"/>
                </a:tc>
                <a:tc>
                  <a:txBody>
                    <a:bodyPr/>
                    <a:lstStyle/>
                    <a:p>
                      <a:pPr algn="ctr"/>
                      <a:r>
                        <a:rPr lang="en-US" dirty="0"/>
                        <a:t>Race</a:t>
                      </a:r>
                    </a:p>
                  </a:txBody>
                  <a:tcPr anchor="b"/>
                </a:tc>
                <a:tc>
                  <a:txBody>
                    <a:bodyPr/>
                    <a:lstStyle/>
                    <a:p>
                      <a:pPr algn="ctr"/>
                      <a:r>
                        <a:rPr lang="en-US" dirty="0"/>
                        <a:t>Count</a:t>
                      </a:r>
                    </a:p>
                  </a:txBody>
                  <a:tcPr anchor="b"/>
                </a:tc>
                <a:extLst>
                  <a:ext uri="{0D108BD9-81ED-4DB2-BD59-A6C34878D82A}">
                    <a16:rowId xmlns:a16="http://schemas.microsoft.com/office/drawing/2014/main" val="3639707381"/>
                  </a:ext>
                </a:extLst>
              </a:tr>
              <a:tr h="391805">
                <a:tc>
                  <a:txBody>
                    <a:bodyPr/>
                    <a:lstStyle/>
                    <a:p>
                      <a:pPr algn="ctr"/>
                      <a:r>
                        <a:rPr lang="en-US" dirty="0"/>
                        <a:t>Male</a:t>
                      </a:r>
                    </a:p>
                  </a:txBody>
                  <a:tcPr anchor="b"/>
                </a:tc>
                <a:tc>
                  <a:txBody>
                    <a:bodyPr/>
                    <a:lstStyle/>
                    <a:p>
                      <a:pPr algn="ctr"/>
                      <a:r>
                        <a:rPr lang="en-US" dirty="0"/>
                        <a:t>University of Maryland</a:t>
                      </a:r>
                    </a:p>
                  </a:txBody>
                  <a:tcPr anchor="b"/>
                </a:tc>
                <a:tc>
                  <a:txBody>
                    <a:bodyPr/>
                    <a:lstStyle/>
                    <a:p>
                      <a:pPr algn="ctr"/>
                      <a:r>
                        <a:rPr lang="en-US" dirty="0"/>
                        <a:t>White</a:t>
                      </a:r>
                    </a:p>
                  </a:txBody>
                  <a:tcPr anchor="b"/>
                </a:tc>
                <a:tc>
                  <a:txBody>
                    <a:bodyPr/>
                    <a:lstStyle/>
                    <a:p>
                      <a:pPr algn="ctr"/>
                      <a:r>
                        <a:rPr lang="en-US" dirty="0"/>
                        <a:t>17</a:t>
                      </a:r>
                    </a:p>
                  </a:txBody>
                  <a:tcPr anchor="b"/>
                </a:tc>
                <a:extLst>
                  <a:ext uri="{0D108BD9-81ED-4DB2-BD59-A6C34878D82A}">
                    <a16:rowId xmlns:a16="http://schemas.microsoft.com/office/drawing/2014/main" val="214620938"/>
                  </a:ext>
                </a:extLst>
              </a:tr>
              <a:tr h="391805">
                <a:tc>
                  <a:txBody>
                    <a:bodyPr/>
                    <a:lstStyle/>
                    <a:p>
                      <a:pPr algn="ctr"/>
                      <a:r>
                        <a:rPr lang="en-US" dirty="0"/>
                        <a:t>Female</a:t>
                      </a:r>
                    </a:p>
                  </a:txBody>
                  <a:tcPr anchor="b"/>
                </a:tc>
                <a:tc>
                  <a:txBody>
                    <a:bodyPr/>
                    <a:lstStyle/>
                    <a:p>
                      <a:pPr algn="ctr"/>
                      <a:r>
                        <a:rPr lang="en-US" dirty="0"/>
                        <a:t>University of Maryland</a:t>
                      </a:r>
                    </a:p>
                  </a:txBody>
                  <a:tcPr anchor="b"/>
                </a:tc>
                <a:tc>
                  <a:txBody>
                    <a:bodyPr/>
                    <a:lstStyle/>
                    <a:p>
                      <a:pPr algn="ctr"/>
                      <a:r>
                        <a:rPr lang="en-US" dirty="0"/>
                        <a:t>Asian</a:t>
                      </a:r>
                    </a:p>
                  </a:txBody>
                  <a:tcPr anchor="b"/>
                </a:tc>
                <a:tc>
                  <a:txBody>
                    <a:bodyPr/>
                    <a:lstStyle/>
                    <a:p>
                      <a:pPr algn="ctr"/>
                      <a:r>
                        <a:rPr lang="en-US" dirty="0"/>
                        <a:t>22</a:t>
                      </a:r>
                    </a:p>
                  </a:txBody>
                  <a:tcPr anchor="b"/>
                </a:tc>
                <a:extLst>
                  <a:ext uri="{0D108BD9-81ED-4DB2-BD59-A6C34878D82A}">
                    <a16:rowId xmlns:a16="http://schemas.microsoft.com/office/drawing/2014/main" val="2168895663"/>
                  </a:ext>
                </a:extLst>
              </a:tr>
              <a:tr h="391805">
                <a:tc>
                  <a:txBody>
                    <a:bodyPr/>
                    <a:lstStyle/>
                    <a:p>
                      <a:pPr algn="ctr"/>
                      <a:r>
                        <a:rPr lang="en-US" dirty="0"/>
                        <a:t>Female</a:t>
                      </a:r>
                    </a:p>
                  </a:txBody>
                  <a:tcPr anchor="b"/>
                </a:tc>
                <a:tc>
                  <a:txBody>
                    <a:bodyPr/>
                    <a:lstStyle/>
                    <a:p>
                      <a:pPr algn="ctr"/>
                      <a:r>
                        <a:rPr lang="en-US" dirty="0"/>
                        <a:t>University of Maryland</a:t>
                      </a:r>
                    </a:p>
                  </a:txBody>
                  <a:tcPr anchor="b"/>
                </a:tc>
                <a:tc>
                  <a:txBody>
                    <a:bodyPr/>
                    <a:lstStyle/>
                    <a:p>
                      <a:pPr algn="ctr"/>
                      <a:r>
                        <a:rPr lang="en-US" dirty="0"/>
                        <a:t>White</a:t>
                      </a:r>
                    </a:p>
                  </a:txBody>
                  <a:tcPr anchor="b"/>
                </a:tc>
                <a:tc>
                  <a:txBody>
                    <a:bodyPr/>
                    <a:lstStyle/>
                    <a:p>
                      <a:pPr algn="ctr"/>
                      <a:r>
                        <a:rPr lang="en-US" dirty="0"/>
                        <a:t>“D”</a:t>
                      </a:r>
                    </a:p>
                  </a:txBody>
                  <a:tcPr anchor="b"/>
                </a:tc>
                <a:extLst>
                  <a:ext uri="{0D108BD9-81ED-4DB2-BD59-A6C34878D82A}">
                    <a16:rowId xmlns:a16="http://schemas.microsoft.com/office/drawing/2014/main" val="22409790"/>
                  </a:ext>
                </a:extLst>
              </a:tr>
              <a:tr h="391805">
                <a:tc>
                  <a:txBody>
                    <a:bodyPr/>
                    <a:lstStyle/>
                    <a:p>
                      <a:pPr algn="ctr"/>
                      <a:r>
                        <a:rPr lang="en-US" dirty="0"/>
                        <a:t>Female</a:t>
                      </a:r>
                    </a:p>
                  </a:txBody>
                  <a:tcPr anchor="b"/>
                </a:tc>
                <a:tc>
                  <a:txBody>
                    <a:bodyPr/>
                    <a:lstStyle/>
                    <a:p>
                      <a:pPr algn="ctr"/>
                      <a:r>
                        <a:rPr lang="en-US" dirty="0"/>
                        <a:t>University of Maryland</a:t>
                      </a:r>
                    </a:p>
                  </a:txBody>
                  <a:tcPr anchor="b"/>
                </a:tc>
                <a:tc>
                  <a:txBody>
                    <a:bodyPr/>
                    <a:lstStyle/>
                    <a:p>
                      <a:pPr algn="ctr"/>
                      <a:r>
                        <a:rPr lang="en-US" dirty="0"/>
                        <a:t>Hispanic</a:t>
                      </a:r>
                    </a:p>
                  </a:txBody>
                  <a:tcPr anchor="b"/>
                </a:tc>
                <a:tc>
                  <a:txBody>
                    <a:bodyPr/>
                    <a:lstStyle/>
                    <a:p>
                      <a:pPr algn="ctr"/>
                      <a:r>
                        <a:rPr lang="en-US" dirty="0"/>
                        <a:t>25</a:t>
                      </a:r>
                    </a:p>
                  </a:txBody>
                  <a:tcPr anchor="b"/>
                </a:tc>
                <a:extLst>
                  <a:ext uri="{0D108BD9-81ED-4DB2-BD59-A6C34878D82A}">
                    <a16:rowId xmlns:a16="http://schemas.microsoft.com/office/drawing/2014/main" val="903786954"/>
                  </a:ext>
                </a:extLst>
              </a:tr>
              <a:tr h="676265">
                <a:tc>
                  <a:txBody>
                    <a:bodyPr/>
                    <a:lstStyle/>
                    <a:p>
                      <a:pPr algn="ctr"/>
                      <a:r>
                        <a:rPr lang="en-US" dirty="0"/>
                        <a:t>Male</a:t>
                      </a:r>
                    </a:p>
                  </a:txBody>
                  <a:tcPr anchor="b"/>
                </a:tc>
                <a:tc>
                  <a:txBody>
                    <a:bodyPr/>
                    <a:lstStyle/>
                    <a:p>
                      <a:pPr algn="ctr"/>
                      <a:r>
                        <a:rPr lang="en-US" dirty="0"/>
                        <a:t>University of Maryland</a:t>
                      </a:r>
                    </a:p>
                  </a:txBody>
                  <a:tcPr anchor="b"/>
                </a:tc>
                <a:tc>
                  <a:txBody>
                    <a:bodyPr/>
                    <a:lstStyle/>
                    <a:p>
                      <a:pPr algn="ctr"/>
                      <a:r>
                        <a:rPr lang="en-US" dirty="0"/>
                        <a:t>American Indian</a:t>
                      </a:r>
                    </a:p>
                  </a:txBody>
                  <a:tcPr anchor="b"/>
                </a:tc>
                <a:tc>
                  <a:txBody>
                    <a:bodyPr/>
                    <a:lstStyle/>
                    <a:p>
                      <a:pPr algn="ctr"/>
                      <a:r>
                        <a:rPr lang="en-US" dirty="0"/>
                        <a:t>“D”</a:t>
                      </a:r>
                      <a:endParaRPr lang="en-US" b="1" dirty="0"/>
                    </a:p>
                  </a:txBody>
                  <a:tcPr anchor="b"/>
                </a:tc>
                <a:extLst>
                  <a:ext uri="{0D108BD9-81ED-4DB2-BD59-A6C34878D82A}">
                    <a16:rowId xmlns:a16="http://schemas.microsoft.com/office/drawing/2014/main" val="1598455467"/>
                  </a:ext>
                </a:extLst>
              </a:tr>
              <a:tr h="391805">
                <a:tc>
                  <a:txBody>
                    <a:bodyPr/>
                    <a:lstStyle/>
                    <a:p>
                      <a:pPr algn="ctr"/>
                      <a:r>
                        <a:rPr lang="en-US" b="1" dirty="0"/>
                        <a:t>Total</a:t>
                      </a:r>
                    </a:p>
                  </a:txBody>
                  <a:tcPr anchor="b"/>
                </a:tc>
                <a:tc>
                  <a:txBody>
                    <a:bodyPr/>
                    <a:lstStyle/>
                    <a:p>
                      <a:pPr algn="ctr"/>
                      <a:r>
                        <a:rPr lang="en-US" b="1" dirty="0"/>
                        <a:t>…</a:t>
                      </a:r>
                    </a:p>
                  </a:txBody>
                  <a:tcPr anchor="b"/>
                </a:tc>
                <a:tc>
                  <a:txBody>
                    <a:bodyPr/>
                    <a:lstStyle/>
                    <a:p>
                      <a:pPr algn="ctr"/>
                      <a:r>
                        <a:rPr lang="en-US" b="1" dirty="0"/>
                        <a:t>…</a:t>
                      </a:r>
                    </a:p>
                  </a:txBody>
                  <a:tcPr anchor="b"/>
                </a:tc>
                <a:tc>
                  <a:txBody>
                    <a:bodyPr/>
                    <a:lstStyle/>
                    <a:p>
                      <a:pPr algn="ctr"/>
                      <a:r>
                        <a:rPr lang="en-US" b="1" dirty="0"/>
                        <a:t>97</a:t>
                      </a:r>
                    </a:p>
                  </a:txBody>
                  <a:tcPr anchor="b"/>
                </a:tc>
                <a:extLst>
                  <a:ext uri="{0D108BD9-81ED-4DB2-BD59-A6C34878D82A}">
                    <a16:rowId xmlns:a16="http://schemas.microsoft.com/office/drawing/2014/main" val="3268765608"/>
                  </a:ext>
                </a:extLst>
              </a:tr>
            </a:tbl>
          </a:graphicData>
        </a:graphic>
      </p:graphicFrame>
      <p:sp>
        <p:nvSpPr>
          <p:cNvPr id="3" name="TextBox 2">
            <a:extLst>
              <a:ext uri="{FF2B5EF4-FFF2-40B4-BE49-F238E27FC236}">
                <a16:creationId xmlns:a16="http://schemas.microsoft.com/office/drawing/2014/main" id="{DDC3C99B-B8E4-4AED-A7FF-6DD789B02195}"/>
              </a:ext>
            </a:extLst>
          </p:cNvPr>
          <p:cNvSpPr txBox="1"/>
          <p:nvPr/>
        </p:nvSpPr>
        <p:spPr>
          <a:xfrm>
            <a:off x="1287379" y="5346840"/>
            <a:ext cx="4596063" cy="380192"/>
          </a:xfrm>
          <a:prstGeom prst="rect">
            <a:avLst/>
          </a:prstGeom>
          <a:noFill/>
        </p:spPr>
        <p:txBody>
          <a:bodyPr wrap="square" rtlCol="0">
            <a:spAutoFit/>
          </a:bodyPr>
          <a:lstStyle/>
          <a:p>
            <a:r>
              <a:rPr lang="en-US" dirty="0"/>
              <a:t>D=Suppressed due to confidentiality</a:t>
            </a:r>
          </a:p>
        </p:txBody>
      </p:sp>
    </p:spTree>
    <p:extLst>
      <p:ext uri="{BB962C8B-B14F-4D97-AF65-F5344CB8AC3E}">
        <p14:creationId xmlns:p14="http://schemas.microsoft.com/office/powerpoint/2010/main" val="158989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7B8945-1C5F-4D82-AF86-CE66D9EB714E}"/>
              </a:ext>
            </a:extLst>
          </p:cNvPr>
          <p:cNvSpPr>
            <a:spLocks noGrp="1"/>
          </p:cNvSpPr>
          <p:nvPr>
            <p:ph type="title"/>
          </p:nvPr>
        </p:nvSpPr>
        <p:spPr/>
        <p:txBody>
          <a:bodyPr/>
          <a:lstStyle/>
          <a:p>
            <a:pPr algn="ctr"/>
            <a:r>
              <a:rPr lang="en-US" dirty="0"/>
              <a:t>Overview</a:t>
            </a:r>
          </a:p>
        </p:txBody>
      </p:sp>
      <p:sp>
        <p:nvSpPr>
          <p:cNvPr id="3" name="Content Placeholder 2">
            <a:extLst>
              <a:ext uri="{FF2B5EF4-FFF2-40B4-BE49-F238E27FC236}">
                <a16:creationId xmlns:a16="http://schemas.microsoft.com/office/drawing/2014/main" id="{019D3F9D-02BF-49AA-8166-798F369A16B5}"/>
              </a:ext>
            </a:extLst>
          </p:cNvPr>
          <p:cNvSpPr>
            <a:spLocks noGrp="1"/>
          </p:cNvSpPr>
          <p:nvPr>
            <p:ph idx="1"/>
          </p:nvPr>
        </p:nvSpPr>
        <p:spPr/>
        <p:txBody>
          <a:bodyPr>
            <a:normAutofit/>
          </a:bodyPr>
          <a:lstStyle/>
          <a:p>
            <a:r>
              <a:rPr lang="en-US" dirty="0"/>
              <a:t>Introduction</a:t>
            </a:r>
          </a:p>
          <a:p>
            <a:pPr lvl="1"/>
            <a:r>
              <a:rPr lang="en-US" dirty="0"/>
              <a:t>About me</a:t>
            </a:r>
          </a:p>
          <a:p>
            <a:pPr lvl="1"/>
            <a:r>
              <a:rPr lang="en-US" dirty="0"/>
              <a:t>Contribution to this discussion</a:t>
            </a:r>
          </a:p>
          <a:p>
            <a:r>
              <a:rPr lang="en-US" dirty="0"/>
              <a:t>Definitions</a:t>
            </a:r>
          </a:p>
          <a:p>
            <a:r>
              <a:rPr lang="en-US" dirty="0"/>
              <a:t>History of Confidentiality</a:t>
            </a:r>
          </a:p>
          <a:p>
            <a:r>
              <a:rPr lang="en-US" dirty="0"/>
              <a:t>Various Types of Disclosure Avoidance Techniques</a:t>
            </a:r>
          </a:p>
          <a:p>
            <a:r>
              <a:rPr lang="en-US" dirty="0"/>
              <a:t>Resources</a:t>
            </a:r>
          </a:p>
          <a:p>
            <a:pPr lvl="1"/>
            <a:r>
              <a:rPr lang="en-US" dirty="0"/>
              <a:t>CDAC Website</a:t>
            </a:r>
          </a:p>
          <a:p>
            <a:pPr lvl="1"/>
            <a:r>
              <a:rPr lang="en-US" dirty="0"/>
              <a:t>WP22</a:t>
            </a:r>
          </a:p>
        </p:txBody>
      </p:sp>
      <p:sp>
        <p:nvSpPr>
          <p:cNvPr id="4" name="Slide Number Placeholder 3">
            <a:extLst>
              <a:ext uri="{FF2B5EF4-FFF2-40B4-BE49-F238E27FC236}">
                <a16:creationId xmlns:a16="http://schemas.microsoft.com/office/drawing/2014/main" id="{6BD7995D-557F-4EB8-A6E5-9A4FB666D890}"/>
              </a:ext>
            </a:extLst>
          </p:cNvPr>
          <p:cNvSpPr>
            <a:spLocks noGrp="1"/>
          </p:cNvSpPr>
          <p:nvPr>
            <p:ph type="sldNum" sz="quarter" idx="12"/>
          </p:nvPr>
        </p:nvSpPr>
        <p:spPr/>
        <p:txBody>
          <a:bodyPr/>
          <a:lstStyle/>
          <a:p>
            <a:fld id="{65F1CF43-9964-46B2-AF67-31A9D73CF057}" type="slidenum">
              <a:rPr lang="en-US" smtClean="0"/>
              <a:t>2</a:t>
            </a:fld>
            <a:endParaRPr lang="en-US"/>
          </a:p>
        </p:txBody>
      </p:sp>
      <p:sp>
        <p:nvSpPr>
          <p:cNvPr id="9" name="Arrow: Curved Left 8">
            <a:extLst>
              <a:ext uri="{FF2B5EF4-FFF2-40B4-BE49-F238E27FC236}">
                <a16:creationId xmlns:a16="http://schemas.microsoft.com/office/drawing/2014/main" id="{25A6C085-2057-43F9-B62D-BD5E29FE975F}"/>
              </a:ext>
            </a:extLst>
          </p:cNvPr>
          <p:cNvSpPr/>
          <p:nvPr/>
        </p:nvSpPr>
        <p:spPr>
          <a:xfrm>
            <a:off x="6596007" y="3621108"/>
            <a:ext cx="113017" cy="472612"/>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Arrow: Curved Right 9">
            <a:extLst>
              <a:ext uri="{FF2B5EF4-FFF2-40B4-BE49-F238E27FC236}">
                <a16:creationId xmlns:a16="http://schemas.microsoft.com/office/drawing/2014/main" id="{2526DA82-AAE2-4288-A68B-1AE52B17A14B}"/>
              </a:ext>
            </a:extLst>
          </p:cNvPr>
          <p:cNvSpPr/>
          <p:nvPr/>
        </p:nvSpPr>
        <p:spPr>
          <a:xfrm>
            <a:off x="1014546" y="3621108"/>
            <a:ext cx="113016" cy="472612"/>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9147901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E3E9E3-CF23-4352-8BCC-CD8241BC5038}"/>
              </a:ext>
            </a:extLst>
          </p:cNvPr>
          <p:cNvSpPr>
            <a:spLocks noGrp="1"/>
          </p:cNvSpPr>
          <p:nvPr>
            <p:ph type="title"/>
          </p:nvPr>
        </p:nvSpPr>
        <p:spPr>
          <a:xfrm>
            <a:off x="1097280" y="286604"/>
            <a:ext cx="10058400" cy="632982"/>
          </a:xfrm>
        </p:spPr>
        <p:txBody>
          <a:bodyPr>
            <a:normAutofit fontScale="90000"/>
          </a:bodyPr>
          <a:lstStyle/>
          <a:p>
            <a:pPr algn="ctr"/>
            <a:r>
              <a:rPr lang="en-US" sz="2800" dirty="0"/>
              <a:t>A Motivating Example (from Phase 3)</a:t>
            </a:r>
            <a:br>
              <a:rPr lang="en-US" sz="2800" dirty="0"/>
            </a:br>
            <a:r>
              <a:rPr lang="en-US" sz="2800" dirty="0"/>
              <a:t>Rounding</a:t>
            </a:r>
          </a:p>
        </p:txBody>
      </p:sp>
      <p:sp>
        <p:nvSpPr>
          <p:cNvPr id="15" name="Text Placeholder 14">
            <a:extLst>
              <a:ext uri="{FF2B5EF4-FFF2-40B4-BE49-F238E27FC236}">
                <a16:creationId xmlns:a16="http://schemas.microsoft.com/office/drawing/2014/main" id="{9DA8181C-76A5-409C-BCE9-D78A8D69D2BC}"/>
              </a:ext>
            </a:extLst>
          </p:cNvPr>
          <p:cNvSpPr>
            <a:spLocks noGrp="1"/>
          </p:cNvSpPr>
          <p:nvPr>
            <p:ph idx="1"/>
          </p:nvPr>
        </p:nvSpPr>
        <p:spPr/>
        <p:txBody>
          <a:bodyPr/>
          <a:lstStyle/>
          <a:p>
            <a:r>
              <a:rPr lang="en-US" dirty="0"/>
              <a:t> </a:t>
            </a:r>
          </a:p>
        </p:txBody>
      </p:sp>
      <p:sp>
        <p:nvSpPr>
          <p:cNvPr id="4" name="Slide Number Placeholder 3">
            <a:extLst>
              <a:ext uri="{FF2B5EF4-FFF2-40B4-BE49-F238E27FC236}">
                <a16:creationId xmlns:a16="http://schemas.microsoft.com/office/drawing/2014/main" id="{42A530AC-9725-48A1-BB0C-A8FB015D3E4F}"/>
              </a:ext>
            </a:extLst>
          </p:cNvPr>
          <p:cNvSpPr>
            <a:spLocks noGrp="1"/>
          </p:cNvSpPr>
          <p:nvPr>
            <p:ph type="sldNum" sz="quarter" idx="12"/>
          </p:nvPr>
        </p:nvSpPr>
        <p:spPr/>
        <p:txBody>
          <a:bodyPr/>
          <a:lstStyle/>
          <a:p>
            <a:fld id="{65F1CF43-9964-46B2-AF67-31A9D73CF057}" type="slidenum">
              <a:rPr lang="en-US" smtClean="0"/>
              <a:t>20</a:t>
            </a:fld>
            <a:endParaRPr lang="en-US"/>
          </a:p>
        </p:txBody>
      </p:sp>
      <p:graphicFrame>
        <p:nvGraphicFramePr>
          <p:cNvPr id="13" name="Table 10">
            <a:extLst>
              <a:ext uri="{FF2B5EF4-FFF2-40B4-BE49-F238E27FC236}">
                <a16:creationId xmlns:a16="http://schemas.microsoft.com/office/drawing/2014/main" id="{8F699799-6C70-44F5-B6F6-9710CF9701B3}"/>
              </a:ext>
            </a:extLst>
          </p:cNvPr>
          <p:cNvGraphicFramePr>
            <a:graphicFrameLocks/>
          </p:cNvGraphicFramePr>
          <p:nvPr>
            <p:extLst>
              <p:ext uri="{D42A27DB-BD31-4B8C-83A1-F6EECF244321}">
                <p14:modId xmlns:p14="http://schemas.microsoft.com/office/powerpoint/2010/main" val="1595512569"/>
              </p:ext>
            </p:extLst>
          </p:nvPr>
        </p:nvGraphicFramePr>
        <p:xfrm>
          <a:off x="1287379" y="1873556"/>
          <a:ext cx="8613080" cy="2883736"/>
        </p:xfrm>
        <a:graphic>
          <a:graphicData uri="http://schemas.openxmlformats.org/drawingml/2006/table">
            <a:tbl>
              <a:tblPr firstRow="1" bandRow="1">
                <a:tableStyleId>{5C22544A-7EE6-4342-B048-85BDC9FD1C3A}</a:tableStyleId>
              </a:tblPr>
              <a:tblGrid>
                <a:gridCol w="2153270">
                  <a:extLst>
                    <a:ext uri="{9D8B030D-6E8A-4147-A177-3AD203B41FA5}">
                      <a16:colId xmlns:a16="http://schemas.microsoft.com/office/drawing/2014/main" val="900382285"/>
                    </a:ext>
                  </a:extLst>
                </a:gridCol>
                <a:gridCol w="2791709">
                  <a:extLst>
                    <a:ext uri="{9D8B030D-6E8A-4147-A177-3AD203B41FA5}">
                      <a16:colId xmlns:a16="http://schemas.microsoft.com/office/drawing/2014/main" val="880831088"/>
                    </a:ext>
                  </a:extLst>
                </a:gridCol>
                <a:gridCol w="1720516">
                  <a:extLst>
                    <a:ext uri="{9D8B030D-6E8A-4147-A177-3AD203B41FA5}">
                      <a16:colId xmlns:a16="http://schemas.microsoft.com/office/drawing/2014/main" val="3358966682"/>
                    </a:ext>
                  </a:extLst>
                </a:gridCol>
                <a:gridCol w="1947585">
                  <a:extLst>
                    <a:ext uri="{9D8B030D-6E8A-4147-A177-3AD203B41FA5}">
                      <a16:colId xmlns:a16="http://schemas.microsoft.com/office/drawing/2014/main" val="330436240"/>
                    </a:ext>
                  </a:extLst>
                </a:gridCol>
              </a:tblGrid>
              <a:tr h="658696">
                <a:tc>
                  <a:txBody>
                    <a:bodyPr/>
                    <a:lstStyle/>
                    <a:p>
                      <a:pPr algn="ctr"/>
                      <a:r>
                        <a:rPr lang="en-US" dirty="0"/>
                        <a:t>Gender</a:t>
                      </a:r>
                    </a:p>
                  </a:txBody>
                  <a:tcPr anchor="b"/>
                </a:tc>
                <a:tc>
                  <a:txBody>
                    <a:bodyPr/>
                    <a:lstStyle/>
                    <a:p>
                      <a:pPr algn="ctr"/>
                      <a:r>
                        <a:rPr lang="en-US" dirty="0"/>
                        <a:t>Institution</a:t>
                      </a:r>
                    </a:p>
                  </a:txBody>
                  <a:tcPr anchor="b"/>
                </a:tc>
                <a:tc>
                  <a:txBody>
                    <a:bodyPr/>
                    <a:lstStyle/>
                    <a:p>
                      <a:pPr algn="ctr"/>
                      <a:r>
                        <a:rPr lang="en-US" dirty="0"/>
                        <a:t>Race</a:t>
                      </a:r>
                    </a:p>
                  </a:txBody>
                  <a:tcPr anchor="b"/>
                </a:tc>
                <a:tc>
                  <a:txBody>
                    <a:bodyPr/>
                    <a:lstStyle/>
                    <a:p>
                      <a:pPr algn="ctr"/>
                      <a:r>
                        <a:rPr lang="en-US" dirty="0"/>
                        <a:t>Count</a:t>
                      </a:r>
                    </a:p>
                  </a:txBody>
                  <a:tcPr anchor="b"/>
                </a:tc>
                <a:extLst>
                  <a:ext uri="{0D108BD9-81ED-4DB2-BD59-A6C34878D82A}">
                    <a16:rowId xmlns:a16="http://schemas.microsoft.com/office/drawing/2014/main" val="3639707381"/>
                  </a:ext>
                </a:extLst>
              </a:tr>
              <a:tr h="370840">
                <a:tc>
                  <a:txBody>
                    <a:bodyPr/>
                    <a:lstStyle/>
                    <a:p>
                      <a:pPr algn="ctr"/>
                      <a:r>
                        <a:rPr lang="en-US" dirty="0"/>
                        <a:t>Male</a:t>
                      </a:r>
                    </a:p>
                  </a:txBody>
                  <a:tcPr anchor="b"/>
                </a:tc>
                <a:tc>
                  <a:txBody>
                    <a:bodyPr/>
                    <a:lstStyle/>
                    <a:p>
                      <a:pPr algn="ctr"/>
                      <a:r>
                        <a:rPr lang="en-US" dirty="0"/>
                        <a:t>University of Maryland</a:t>
                      </a:r>
                    </a:p>
                  </a:txBody>
                  <a:tcPr anchor="b"/>
                </a:tc>
                <a:tc>
                  <a:txBody>
                    <a:bodyPr/>
                    <a:lstStyle/>
                    <a:p>
                      <a:pPr algn="ctr"/>
                      <a:r>
                        <a:rPr lang="en-US" dirty="0"/>
                        <a:t>White</a:t>
                      </a:r>
                    </a:p>
                  </a:txBody>
                  <a:tcPr anchor="b"/>
                </a:tc>
                <a:tc>
                  <a:txBody>
                    <a:bodyPr/>
                    <a:lstStyle/>
                    <a:p>
                      <a:pPr algn="ctr"/>
                      <a:r>
                        <a:rPr lang="en-US" dirty="0"/>
                        <a:t>20</a:t>
                      </a:r>
                    </a:p>
                  </a:txBody>
                  <a:tcPr anchor="b"/>
                </a:tc>
                <a:extLst>
                  <a:ext uri="{0D108BD9-81ED-4DB2-BD59-A6C34878D82A}">
                    <a16:rowId xmlns:a16="http://schemas.microsoft.com/office/drawing/2014/main" val="214620938"/>
                  </a:ext>
                </a:extLst>
              </a:tr>
              <a:tr h="370840">
                <a:tc>
                  <a:txBody>
                    <a:bodyPr/>
                    <a:lstStyle/>
                    <a:p>
                      <a:pPr algn="ctr"/>
                      <a:r>
                        <a:rPr lang="en-US" dirty="0"/>
                        <a:t>Female</a:t>
                      </a:r>
                    </a:p>
                  </a:txBody>
                  <a:tcPr anchor="b"/>
                </a:tc>
                <a:tc>
                  <a:txBody>
                    <a:bodyPr/>
                    <a:lstStyle/>
                    <a:p>
                      <a:pPr algn="ctr"/>
                      <a:r>
                        <a:rPr lang="en-US" dirty="0"/>
                        <a:t>University of Maryland</a:t>
                      </a:r>
                    </a:p>
                  </a:txBody>
                  <a:tcPr anchor="b"/>
                </a:tc>
                <a:tc>
                  <a:txBody>
                    <a:bodyPr/>
                    <a:lstStyle/>
                    <a:p>
                      <a:pPr algn="ctr"/>
                      <a:r>
                        <a:rPr lang="en-US" dirty="0"/>
                        <a:t>Asian</a:t>
                      </a:r>
                    </a:p>
                  </a:txBody>
                  <a:tcPr anchor="b"/>
                </a:tc>
                <a:tc>
                  <a:txBody>
                    <a:bodyPr/>
                    <a:lstStyle/>
                    <a:p>
                      <a:pPr algn="ctr"/>
                      <a:r>
                        <a:rPr lang="en-US" dirty="0"/>
                        <a:t>20</a:t>
                      </a:r>
                    </a:p>
                  </a:txBody>
                  <a:tcPr anchor="b"/>
                </a:tc>
                <a:extLst>
                  <a:ext uri="{0D108BD9-81ED-4DB2-BD59-A6C34878D82A}">
                    <a16:rowId xmlns:a16="http://schemas.microsoft.com/office/drawing/2014/main" val="2168895663"/>
                  </a:ext>
                </a:extLst>
              </a:tr>
              <a:tr h="370840">
                <a:tc>
                  <a:txBody>
                    <a:bodyPr/>
                    <a:lstStyle/>
                    <a:p>
                      <a:pPr algn="ctr"/>
                      <a:r>
                        <a:rPr lang="en-US" dirty="0"/>
                        <a:t>Female</a:t>
                      </a:r>
                    </a:p>
                  </a:txBody>
                  <a:tcPr anchor="b"/>
                </a:tc>
                <a:tc>
                  <a:txBody>
                    <a:bodyPr/>
                    <a:lstStyle/>
                    <a:p>
                      <a:pPr algn="ctr"/>
                      <a:r>
                        <a:rPr lang="en-US" dirty="0"/>
                        <a:t>University of Maryland</a:t>
                      </a:r>
                    </a:p>
                  </a:txBody>
                  <a:tcPr anchor="b"/>
                </a:tc>
                <a:tc>
                  <a:txBody>
                    <a:bodyPr/>
                    <a:lstStyle/>
                    <a:p>
                      <a:pPr algn="ctr"/>
                      <a:r>
                        <a:rPr lang="en-US" dirty="0"/>
                        <a:t>White</a:t>
                      </a:r>
                    </a:p>
                  </a:txBody>
                  <a:tcPr anchor="b"/>
                </a:tc>
                <a:tc>
                  <a:txBody>
                    <a:bodyPr/>
                    <a:lstStyle/>
                    <a:p>
                      <a:pPr algn="ctr"/>
                      <a:r>
                        <a:rPr lang="en-US" dirty="0"/>
                        <a:t>30</a:t>
                      </a:r>
                    </a:p>
                  </a:txBody>
                  <a:tcPr anchor="b"/>
                </a:tc>
                <a:extLst>
                  <a:ext uri="{0D108BD9-81ED-4DB2-BD59-A6C34878D82A}">
                    <a16:rowId xmlns:a16="http://schemas.microsoft.com/office/drawing/2014/main" val="22409790"/>
                  </a:ext>
                </a:extLst>
              </a:tr>
              <a:tr h="370840">
                <a:tc>
                  <a:txBody>
                    <a:bodyPr/>
                    <a:lstStyle/>
                    <a:p>
                      <a:pPr algn="ctr"/>
                      <a:r>
                        <a:rPr lang="en-US" dirty="0"/>
                        <a:t>Female</a:t>
                      </a:r>
                    </a:p>
                  </a:txBody>
                  <a:tcPr anchor="b"/>
                </a:tc>
                <a:tc>
                  <a:txBody>
                    <a:bodyPr/>
                    <a:lstStyle/>
                    <a:p>
                      <a:pPr algn="ctr"/>
                      <a:r>
                        <a:rPr lang="en-US" dirty="0"/>
                        <a:t>University of Maryland</a:t>
                      </a:r>
                    </a:p>
                  </a:txBody>
                  <a:tcPr anchor="b"/>
                </a:tc>
                <a:tc>
                  <a:txBody>
                    <a:bodyPr/>
                    <a:lstStyle/>
                    <a:p>
                      <a:pPr algn="ctr"/>
                      <a:r>
                        <a:rPr lang="en-US" dirty="0"/>
                        <a:t>Hispanic</a:t>
                      </a:r>
                    </a:p>
                  </a:txBody>
                  <a:tcPr anchor="b"/>
                </a:tc>
                <a:tc>
                  <a:txBody>
                    <a:bodyPr/>
                    <a:lstStyle/>
                    <a:p>
                      <a:pPr algn="ctr"/>
                      <a:r>
                        <a:rPr lang="en-US" dirty="0"/>
                        <a:t>30</a:t>
                      </a:r>
                    </a:p>
                  </a:txBody>
                  <a:tcPr anchor="b"/>
                </a:tc>
                <a:extLst>
                  <a:ext uri="{0D108BD9-81ED-4DB2-BD59-A6C34878D82A}">
                    <a16:rowId xmlns:a16="http://schemas.microsoft.com/office/drawing/2014/main" val="903786954"/>
                  </a:ext>
                </a:extLst>
              </a:tr>
              <a:tr h="370840">
                <a:tc>
                  <a:txBody>
                    <a:bodyPr/>
                    <a:lstStyle/>
                    <a:p>
                      <a:pPr algn="ctr"/>
                      <a:r>
                        <a:rPr lang="en-US" dirty="0"/>
                        <a:t>Male</a:t>
                      </a:r>
                    </a:p>
                  </a:txBody>
                  <a:tcPr anchor="b"/>
                </a:tc>
                <a:tc>
                  <a:txBody>
                    <a:bodyPr/>
                    <a:lstStyle/>
                    <a:p>
                      <a:pPr algn="ctr"/>
                      <a:r>
                        <a:rPr lang="en-US" dirty="0"/>
                        <a:t>University of Maryland</a:t>
                      </a:r>
                    </a:p>
                  </a:txBody>
                  <a:tcPr anchor="b"/>
                </a:tc>
                <a:tc>
                  <a:txBody>
                    <a:bodyPr/>
                    <a:lstStyle/>
                    <a:p>
                      <a:pPr algn="ctr"/>
                      <a:r>
                        <a:rPr lang="en-US" dirty="0"/>
                        <a:t>American Indian</a:t>
                      </a:r>
                    </a:p>
                  </a:txBody>
                  <a:tcPr anchor="b"/>
                </a:tc>
                <a:tc>
                  <a:txBody>
                    <a:bodyPr/>
                    <a:lstStyle/>
                    <a:p>
                      <a:pPr algn="ctr"/>
                      <a:r>
                        <a:rPr lang="en-US" dirty="0"/>
                        <a:t>5</a:t>
                      </a:r>
                    </a:p>
                  </a:txBody>
                  <a:tcPr anchor="b"/>
                </a:tc>
                <a:extLst>
                  <a:ext uri="{0D108BD9-81ED-4DB2-BD59-A6C34878D82A}">
                    <a16:rowId xmlns:a16="http://schemas.microsoft.com/office/drawing/2014/main" val="1598455467"/>
                  </a:ext>
                </a:extLst>
              </a:tr>
              <a:tr h="370840">
                <a:tc>
                  <a:txBody>
                    <a:bodyPr/>
                    <a:lstStyle/>
                    <a:p>
                      <a:pPr algn="ctr"/>
                      <a:r>
                        <a:rPr lang="en-US" b="1" dirty="0"/>
                        <a:t>Total</a:t>
                      </a:r>
                    </a:p>
                  </a:txBody>
                  <a:tcPr anchor="b"/>
                </a:tc>
                <a:tc>
                  <a:txBody>
                    <a:bodyPr/>
                    <a:lstStyle/>
                    <a:p>
                      <a:pPr algn="ctr"/>
                      <a:r>
                        <a:rPr lang="en-US" b="1" dirty="0"/>
                        <a:t>…</a:t>
                      </a:r>
                    </a:p>
                  </a:txBody>
                  <a:tcPr anchor="b"/>
                </a:tc>
                <a:tc>
                  <a:txBody>
                    <a:bodyPr/>
                    <a:lstStyle/>
                    <a:p>
                      <a:pPr algn="ctr"/>
                      <a:r>
                        <a:rPr lang="en-US" b="1" dirty="0"/>
                        <a:t>…</a:t>
                      </a:r>
                    </a:p>
                  </a:txBody>
                  <a:tcPr anchor="b"/>
                </a:tc>
                <a:tc>
                  <a:txBody>
                    <a:bodyPr/>
                    <a:lstStyle/>
                    <a:p>
                      <a:pPr algn="ctr"/>
                      <a:r>
                        <a:rPr lang="en-US" b="1" dirty="0"/>
                        <a:t>100</a:t>
                      </a:r>
                    </a:p>
                  </a:txBody>
                  <a:tcPr anchor="b"/>
                </a:tc>
                <a:extLst>
                  <a:ext uri="{0D108BD9-81ED-4DB2-BD59-A6C34878D82A}">
                    <a16:rowId xmlns:a16="http://schemas.microsoft.com/office/drawing/2014/main" val="3268765608"/>
                  </a:ext>
                </a:extLst>
              </a:tr>
            </a:tbl>
          </a:graphicData>
        </a:graphic>
      </p:graphicFrame>
      <p:sp>
        <p:nvSpPr>
          <p:cNvPr id="3" name="TextBox 2">
            <a:extLst>
              <a:ext uri="{FF2B5EF4-FFF2-40B4-BE49-F238E27FC236}">
                <a16:creationId xmlns:a16="http://schemas.microsoft.com/office/drawing/2014/main" id="{42BFFF8B-146B-4A34-8CF6-3C45C74D3A5D}"/>
              </a:ext>
            </a:extLst>
          </p:cNvPr>
          <p:cNvSpPr txBox="1"/>
          <p:nvPr/>
        </p:nvSpPr>
        <p:spPr>
          <a:xfrm>
            <a:off x="1347538" y="5029200"/>
            <a:ext cx="3609474" cy="369332"/>
          </a:xfrm>
          <a:prstGeom prst="rect">
            <a:avLst/>
          </a:prstGeom>
          <a:noFill/>
        </p:spPr>
        <p:txBody>
          <a:bodyPr wrap="square" rtlCol="0">
            <a:spAutoFit/>
          </a:bodyPr>
          <a:lstStyle/>
          <a:p>
            <a:r>
              <a:rPr lang="en-US" dirty="0"/>
              <a:t>Totals may not add due to rounding.</a:t>
            </a:r>
          </a:p>
        </p:txBody>
      </p:sp>
    </p:spTree>
    <p:extLst>
      <p:ext uri="{BB962C8B-B14F-4D97-AF65-F5344CB8AC3E}">
        <p14:creationId xmlns:p14="http://schemas.microsoft.com/office/powerpoint/2010/main" val="61115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E3E9E3-CF23-4352-8BCC-CD8241BC5038}"/>
              </a:ext>
            </a:extLst>
          </p:cNvPr>
          <p:cNvSpPr>
            <a:spLocks noGrp="1"/>
          </p:cNvSpPr>
          <p:nvPr>
            <p:ph type="title"/>
          </p:nvPr>
        </p:nvSpPr>
        <p:spPr>
          <a:xfrm>
            <a:off x="1097280" y="286604"/>
            <a:ext cx="10058400" cy="632982"/>
          </a:xfrm>
        </p:spPr>
        <p:txBody>
          <a:bodyPr>
            <a:normAutofit fontScale="90000"/>
          </a:bodyPr>
          <a:lstStyle/>
          <a:p>
            <a:pPr algn="ctr"/>
            <a:r>
              <a:rPr lang="en-US" sz="2800" dirty="0"/>
              <a:t>A Motivating Example (from Phase 3)</a:t>
            </a:r>
            <a:br>
              <a:rPr lang="en-US" sz="2800" dirty="0"/>
            </a:br>
            <a:r>
              <a:rPr lang="en-US" sz="2800" dirty="0"/>
              <a:t>Coarsening</a:t>
            </a:r>
          </a:p>
        </p:txBody>
      </p:sp>
      <p:sp>
        <p:nvSpPr>
          <p:cNvPr id="15" name="Text Placeholder 14">
            <a:extLst>
              <a:ext uri="{FF2B5EF4-FFF2-40B4-BE49-F238E27FC236}">
                <a16:creationId xmlns:a16="http://schemas.microsoft.com/office/drawing/2014/main" id="{9DA8181C-76A5-409C-BCE9-D78A8D69D2BC}"/>
              </a:ext>
            </a:extLst>
          </p:cNvPr>
          <p:cNvSpPr>
            <a:spLocks noGrp="1"/>
          </p:cNvSpPr>
          <p:nvPr>
            <p:ph idx="1"/>
          </p:nvPr>
        </p:nvSpPr>
        <p:spPr/>
        <p:txBody>
          <a:bodyPr/>
          <a:lstStyle/>
          <a:p>
            <a:r>
              <a:rPr lang="en-US" dirty="0"/>
              <a:t> </a:t>
            </a:r>
          </a:p>
        </p:txBody>
      </p:sp>
      <p:sp>
        <p:nvSpPr>
          <p:cNvPr id="4" name="Slide Number Placeholder 3">
            <a:extLst>
              <a:ext uri="{FF2B5EF4-FFF2-40B4-BE49-F238E27FC236}">
                <a16:creationId xmlns:a16="http://schemas.microsoft.com/office/drawing/2014/main" id="{42A530AC-9725-48A1-BB0C-A8FB015D3E4F}"/>
              </a:ext>
            </a:extLst>
          </p:cNvPr>
          <p:cNvSpPr>
            <a:spLocks noGrp="1"/>
          </p:cNvSpPr>
          <p:nvPr>
            <p:ph type="sldNum" sz="quarter" idx="12"/>
          </p:nvPr>
        </p:nvSpPr>
        <p:spPr/>
        <p:txBody>
          <a:bodyPr/>
          <a:lstStyle/>
          <a:p>
            <a:fld id="{65F1CF43-9964-46B2-AF67-31A9D73CF057}" type="slidenum">
              <a:rPr lang="en-US" smtClean="0"/>
              <a:t>21</a:t>
            </a:fld>
            <a:endParaRPr lang="en-US"/>
          </a:p>
        </p:txBody>
      </p:sp>
      <p:graphicFrame>
        <p:nvGraphicFramePr>
          <p:cNvPr id="13" name="Table 10">
            <a:extLst>
              <a:ext uri="{FF2B5EF4-FFF2-40B4-BE49-F238E27FC236}">
                <a16:creationId xmlns:a16="http://schemas.microsoft.com/office/drawing/2014/main" id="{8F699799-6C70-44F5-B6F6-9710CF9701B3}"/>
              </a:ext>
            </a:extLst>
          </p:cNvPr>
          <p:cNvGraphicFramePr>
            <a:graphicFrameLocks/>
          </p:cNvGraphicFramePr>
          <p:nvPr>
            <p:extLst>
              <p:ext uri="{D42A27DB-BD31-4B8C-83A1-F6EECF244321}">
                <p14:modId xmlns:p14="http://schemas.microsoft.com/office/powerpoint/2010/main" val="3554610041"/>
              </p:ext>
            </p:extLst>
          </p:nvPr>
        </p:nvGraphicFramePr>
        <p:xfrm>
          <a:off x="1287379" y="1873556"/>
          <a:ext cx="8613080" cy="3051376"/>
        </p:xfrm>
        <a:graphic>
          <a:graphicData uri="http://schemas.openxmlformats.org/drawingml/2006/table">
            <a:tbl>
              <a:tblPr firstRow="1" bandRow="1">
                <a:tableStyleId>{5C22544A-7EE6-4342-B048-85BDC9FD1C3A}</a:tableStyleId>
              </a:tblPr>
              <a:tblGrid>
                <a:gridCol w="2153270">
                  <a:extLst>
                    <a:ext uri="{9D8B030D-6E8A-4147-A177-3AD203B41FA5}">
                      <a16:colId xmlns:a16="http://schemas.microsoft.com/office/drawing/2014/main" val="900382285"/>
                    </a:ext>
                  </a:extLst>
                </a:gridCol>
                <a:gridCol w="2791709">
                  <a:extLst>
                    <a:ext uri="{9D8B030D-6E8A-4147-A177-3AD203B41FA5}">
                      <a16:colId xmlns:a16="http://schemas.microsoft.com/office/drawing/2014/main" val="880831088"/>
                    </a:ext>
                  </a:extLst>
                </a:gridCol>
                <a:gridCol w="1973179">
                  <a:extLst>
                    <a:ext uri="{9D8B030D-6E8A-4147-A177-3AD203B41FA5}">
                      <a16:colId xmlns:a16="http://schemas.microsoft.com/office/drawing/2014/main" val="3358966682"/>
                    </a:ext>
                  </a:extLst>
                </a:gridCol>
                <a:gridCol w="1694922">
                  <a:extLst>
                    <a:ext uri="{9D8B030D-6E8A-4147-A177-3AD203B41FA5}">
                      <a16:colId xmlns:a16="http://schemas.microsoft.com/office/drawing/2014/main" val="330436240"/>
                    </a:ext>
                  </a:extLst>
                </a:gridCol>
              </a:tblGrid>
              <a:tr h="658696">
                <a:tc>
                  <a:txBody>
                    <a:bodyPr/>
                    <a:lstStyle/>
                    <a:p>
                      <a:pPr algn="ctr"/>
                      <a:r>
                        <a:rPr lang="en-US" dirty="0"/>
                        <a:t>Gender</a:t>
                      </a:r>
                    </a:p>
                  </a:txBody>
                  <a:tcPr anchor="b"/>
                </a:tc>
                <a:tc>
                  <a:txBody>
                    <a:bodyPr/>
                    <a:lstStyle/>
                    <a:p>
                      <a:pPr algn="ctr"/>
                      <a:r>
                        <a:rPr lang="en-US" dirty="0"/>
                        <a:t>Institution</a:t>
                      </a:r>
                    </a:p>
                  </a:txBody>
                  <a:tcPr anchor="b"/>
                </a:tc>
                <a:tc>
                  <a:txBody>
                    <a:bodyPr/>
                    <a:lstStyle/>
                    <a:p>
                      <a:pPr algn="ctr"/>
                      <a:r>
                        <a:rPr lang="en-US" dirty="0"/>
                        <a:t>Race</a:t>
                      </a:r>
                    </a:p>
                  </a:txBody>
                  <a:tcPr anchor="b"/>
                </a:tc>
                <a:tc>
                  <a:txBody>
                    <a:bodyPr/>
                    <a:lstStyle/>
                    <a:p>
                      <a:pPr algn="ctr"/>
                      <a:r>
                        <a:rPr lang="en-US" dirty="0"/>
                        <a:t>Count</a:t>
                      </a:r>
                    </a:p>
                  </a:txBody>
                  <a:tcPr anchor="b"/>
                </a:tc>
                <a:extLst>
                  <a:ext uri="{0D108BD9-81ED-4DB2-BD59-A6C34878D82A}">
                    <a16:rowId xmlns:a16="http://schemas.microsoft.com/office/drawing/2014/main" val="3639707381"/>
                  </a:ext>
                </a:extLst>
              </a:tr>
              <a:tr h="370840">
                <a:tc>
                  <a:txBody>
                    <a:bodyPr/>
                    <a:lstStyle/>
                    <a:p>
                      <a:pPr algn="ctr"/>
                      <a:r>
                        <a:rPr lang="en-US" dirty="0"/>
                        <a:t>Male</a:t>
                      </a:r>
                    </a:p>
                  </a:txBody>
                  <a:tcPr anchor="b"/>
                </a:tc>
                <a:tc>
                  <a:txBody>
                    <a:bodyPr/>
                    <a:lstStyle/>
                    <a:p>
                      <a:pPr algn="ctr"/>
                      <a:r>
                        <a:rPr lang="en-US" dirty="0"/>
                        <a:t>University of Maryland</a:t>
                      </a:r>
                    </a:p>
                  </a:txBody>
                  <a:tcPr anchor="b"/>
                </a:tc>
                <a:tc>
                  <a:txBody>
                    <a:bodyPr/>
                    <a:lstStyle/>
                    <a:p>
                      <a:pPr algn="ctr"/>
                      <a:r>
                        <a:rPr lang="en-US" dirty="0"/>
                        <a:t>White</a:t>
                      </a:r>
                    </a:p>
                  </a:txBody>
                  <a:tcPr anchor="b"/>
                </a:tc>
                <a:tc>
                  <a:txBody>
                    <a:bodyPr/>
                    <a:lstStyle/>
                    <a:p>
                      <a:pPr algn="ctr"/>
                      <a:r>
                        <a:rPr lang="en-US" dirty="0"/>
                        <a:t>17</a:t>
                      </a:r>
                    </a:p>
                  </a:txBody>
                  <a:tcPr anchor="b"/>
                </a:tc>
                <a:extLst>
                  <a:ext uri="{0D108BD9-81ED-4DB2-BD59-A6C34878D82A}">
                    <a16:rowId xmlns:a16="http://schemas.microsoft.com/office/drawing/2014/main" val="214620938"/>
                  </a:ext>
                </a:extLst>
              </a:tr>
              <a:tr h="370840">
                <a:tc>
                  <a:txBody>
                    <a:bodyPr/>
                    <a:lstStyle/>
                    <a:p>
                      <a:pPr algn="ctr"/>
                      <a:r>
                        <a:rPr lang="en-US" dirty="0"/>
                        <a:t>Female</a:t>
                      </a:r>
                    </a:p>
                  </a:txBody>
                  <a:tcPr anchor="b"/>
                </a:tc>
                <a:tc>
                  <a:txBody>
                    <a:bodyPr/>
                    <a:lstStyle/>
                    <a:p>
                      <a:pPr algn="ctr"/>
                      <a:r>
                        <a:rPr lang="en-US" dirty="0"/>
                        <a:t>University of Maryland</a:t>
                      </a:r>
                    </a:p>
                  </a:txBody>
                  <a:tcPr anchor="b"/>
                </a:tc>
                <a:tc>
                  <a:txBody>
                    <a:bodyPr/>
                    <a:lstStyle/>
                    <a:p>
                      <a:pPr algn="ctr"/>
                      <a:r>
                        <a:rPr lang="en-US" dirty="0"/>
                        <a:t>White/Asian</a:t>
                      </a:r>
                    </a:p>
                  </a:txBody>
                  <a:tcPr anchor="b"/>
                </a:tc>
                <a:tc>
                  <a:txBody>
                    <a:bodyPr/>
                    <a:lstStyle/>
                    <a:p>
                      <a:pPr algn="ctr"/>
                      <a:r>
                        <a:rPr lang="en-US" dirty="0"/>
                        <a:t>53</a:t>
                      </a:r>
                    </a:p>
                  </a:txBody>
                  <a:tcPr anchor="b"/>
                </a:tc>
                <a:extLst>
                  <a:ext uri="{0D108BD9-81ED-4DB2-BD59-A6C34878D82A}">
                    <a16:rowId xmlns:a16="http://schemas.microsoft.com/office/drawing/2014/main" val="2168895663"/>
                  </a:ext>
                </a:extLst>
              </a:tr>
              <a:tr h="370840">
                <a:tc>
                  <a:txBody>
                    <a:bodyPr/>
                    <a:lstStyle/>
                    <a:p>
                      <a:pPr algn="ctr"/>
                      <a:r>
                        <a:rPr lang="en-US" dirty="0"/>
                        <a:t>Female</a:t>
                      </a:r>
                    </a:p>
                  </a:txBody>
                  <a:tcPr anchor="b"/>
                </a:tc>
                <a:tc>
                  <a:txBody>
                    <a:bodyPr/>
                    <a:lstStyle/>
                    <a:p>
                      <a:pPr algn="ctr"/>
                      <a:r>
                        <a:rPr lang="en-US" dirty="0"/>
                        <a:t>University of Maryland</a:t>
                      </a:r>
                    </a:p>
                  </a:txBody>
                  <a:tcPr anchor="b"/>
                </a:tc>
                <a:tc>
                  <a:txBody>
                    <a:bodyPr/>
                    <a:lstStyle/>
                    <a:p>
                      <a:pPr algn="ctr"/>
                      <a:r>
                        <a:rPr lang="en-US" dirty="0"/>
                        <a:t>Underrepresented Minority</a:t>
                      </a:r>
                    </a:p>
                  </a:txBody>
                  <a:tcPr anchor="b"/>
                </a:tc>
                <a:tc>
                  <a:txBody>
                    <a:bodyPr/>
                    <a:lstStyle/>
                    <a:p>
                      <a:pPr algn="ctr"/>
                      <a:r>
                        <a:rPr lang="en-US" dirty="0"/>
                        <a:t>25</a:t>
                      </a:r>
                    </a:p>
                  </a:txBody>
                  <a:tcPr anchor="b"/>
                </a:tc>
                <a:extLst>
                  <a:ext uri="{0D108BD9-81ED-4DB2-BD59-A6C34878D82A}">
                    <a16:rowId xmlns:a16="http://schemas.microsoft.com/office/drawing/2014/main" val="903786954"/>
                  </a:ext>
                </a:extLst>
              </a:tr>
              <a:tr h="370840">
                <a:tc>
                  <a:txBody>
                    <a:bodyPr/>
                    <a:lstStyle/>
                    <a:p>
                      <a:pPr algn="ctr"/>
                      <a:r>
                        <a:rPr lang="en-US" dirty="0"/>
                        <a:t>Male</a:t>
                      </a:r>
                    </a:p>
                  </a:txBody>
                  <a:tcPr anchor="b"/>
                </a:tc>
                <a:tc>
                  <a:txBody>
                    <a:bodyPr/>
                    <a:lstStyle/>
                    <a:p>
                      <a:pPr algn="ctr"/>
                      <a:r>
                        <a:rPr lang="en-US" dirty="0"/>
                        <a:t>University of Maryland</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Underrepresented Minority</a:t>
                      </a:r>
                    </a:p>
                  </a:txBody>
                  <a:tcPr anchor="b"/>
                </a:tc>
                <a:tc>
                  <a:txBody>
                    <a:bodyPr/>
                    <a:lstStyle/>
                    <a:p>
                      <a:pPr algn="ctr"/>
                      <a:r>
                        <a:rPr lang="en-US" dirty="0"/>
                        <a:t>2</a:t>
                      </a:r>
                    </a:p>
                  </a:txBody>
                  <a:tcPr anchor="b"/>
                </a:tc>
                <a:extLst>
                  <a:ext uri="{0D108BD9-81ED-4DB2-BD59-A6C34878D82A}">
                    <a16:rowId xmlns:a16="http://schemas.microsoft.com/office/drawing/2014/main" val="1598455467"/>
                  </a:ext>
                </a:extLst>
              </a:tr>
              <a:tr h="370840">
                <a:tc>
                  <a:txBody>
                    <a:bodyPr/>
                    <a:lstStyle/>
                    <a:p>
                      <a:pPr algn="ctr"/>
                      <a:r>
                        <a:rPr lang="en-US" b="1" dirty="0"/>
                        <a:t>Total</a:t>
                      </a:r>
                    </a:p>
                  </a:txBody>
                  <a:tcPr anchor="b"/>
                </a:tc>
                <a:tc>
                  <a:txBody>
                    <a:bodyPr/>
                    <a:lstStyle/>
                    <a:p>
                      <a:pPr algn="ctr"/>
                      <a:r>
                        <a:rPr lang="en-US" b="1" dirty="0"/>
                        <a:t>…</a:t>
                      </a:r>
                    </a:p>
                  </a:txBody>
                  <a:tcPr anchor="b"/>
                </a:tc>
                <a:tc>
                  <a:txBody>
                    <a:bodyPr/>
                    <a:lstStyle/>
                    <a:p>
                      <a:pPr algn="ctr"/>
                      <a:r>
                        <a:rPr lang="en-US" b="1" dirty="0"/>
                        <a:t>…</a:t>
                      </a:r>
                    </a:p>
                  </a:txBody>
                  <a:tcPr anchor="b"/>
                </a:tc>
                <a:tc>
                  <a:txBody>
                    <a:bodyPr/>
                    <a:lstStyle/>
                    <a:p>
                      <a:pPr algn="ctr"/>
                      <a:r>
                        <a:rPr lang="en-US" b="1" dirty="0"/>
                        <a:t>97</a:t>
                      </a:r>
                    </a:p>
                  </a:txBody>
                  <a:tcPr anchor="b"/>
                </a:tc>
                <a:extLst>
                  <a:ext uri="{0D108BD9-81ED-4DB2-BD59-A6C34878D82A}">
                    <a16:rowId xmlns:a16="http://schemas.microsoft.com/office/drawing/2014/main" val="3268765608"/>
                  </a:ext>
                </a:extLst>
              </a:tr>
            </a:tbl>
          </a:graphicData>
        </a:graphic>
      </p:graphicFrame>
      <p:sp>
        <p:nvSpPr>
          <p:cNvPr id="3" name="TextBox 2">
            <a:extLst>
              <a:ext uri="{FF2B5EF4-FFF2-40B4-BE49-F238E27FC236}">
                <a16:creationId xmlns:a16="http://schemas.microsoft.com/office/drawing/2014/main" id="{D181E8D3-4000-4289-92CF-BE6A12036EA8}"/>
              </a:ext>
            </a:extLst>
          </p:cNvPr>
          <p:cNvSpPr txBox="1"/>
          <p:nvPr/>
        </p:nvSpPr>
        <p:spPr>
          <a:xfrm>
            <a:off x="1287379" y="4924932"/>
            <a:ext cx="7026442" cy="369332"/>
          </a:xfrm>
          <a:prstGeom prst="rect">
            <a:avLst/>
          </a:prstGeom>
          <a:noFill/>
        </p:spPr>
        <p:txBody>
          <a:bodyPr wrap="square" rtlCol="0">
            <a:spAutoFit/>
          </a:bodyPr>
          <a:lstStyle/>
          <a:p>
            <a:r>
              <a:rPr lang="en-US" dirty="0"/>
              <a:t>Underrepresented Minority = All other races besides White, Asian.</a:t>
            </a:r>
          </a:p>
        </p:txBody>
      </p:sp>
    </p:spTree>
    <p:extLst>
      <p:ext uri="{BB962C8B-B14F-4D97-AF65-F5344CB8AC3E}">
        <p14:creationId xmlns:p14="http://schemas.microsoft.com/office/powerpoint/2010/main" val="40560226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396F86-2628-4EB3-ADD1-079D88BBE407}"/>
              </a:ext>
            </a:extLst>
          </p:cNvPr>
          <p:cNvSpPr>
            <a:spLocks noGrp="1"/>
          </p:cNvSpPr>
          <p:nvPr>
            <p:ph type="title"/>
          </p:nvPr>
        </p:nvSpPr>
        <p:spPr>
          <a:xfrm>
            <a:off x="1066800" y="830582"/>
            <a:ext cx="10058400" cy="627797"/>
          </a:xfrm>
        </p:spPr>
        <p:txBody>
          <a:bodyPr>
            <a:normAutofit fontScale="90000"/>
          </a:bodyPr>
          <a:lstStyle/>
          <a:p>
            <a:r>
              <a:rPr lang="en-US" sz="4000" dirty="0"/>
              <a:t>Phase 3: New Focus on Indirect Identifiers</a:t>
            </a:r>
            <a:br>
              <a:rPr lang="en-US" sz="4000" dirty="0"/>
            </a:br>
            <a:r>
              <a:rPr lang="en-US" sz="4000" dirty="0"/>
              <a:t>Microdata Protections	</a:t>
            </a:r>
          </a:p>
        </p:txBody>
      </p:sp>
      <p:sp>
        <p:nvSpPr>
          <p:cNvPr id="3" name="Content Placeholder 2">
            <a:extLst>
              <a:ext uri="{FF2B5EF4-FFF2-40B4-BE49-F238E27FC236}">
                <a16:creationId xmlns:a16="http://schemas.microsoft.com/office/drawing/2014/main" id="{90D6B461-1922-48E1-9EE8-30CE7F3293FC}"/>
              </a:ext>
            </a:extLst>
          </p:cNvPr>
          <p:cNvSpPr>
            <a:spLocks noGrp="1"/>
          </p:cNvSpPr>
          <p:nvPr>
            <p:ph idx="1"/>
          </p:nvPr>
        </p:nvSpPr>
        <p:spPr>
          <a:xfrm>
            <a:off x="1066800" y="1947402"/>
            <a:ext cx="10058400" cy="4023360"/>
          </a:xfrm>
        </p:spPr>
        <p:txBody>
          <a:bodyPr>
            <a:normAutofit/>
          </a:bodyPr>
          <a:lstStyle/>
          <a:p>
            <a:pPr>
              <a:buFont typeface="Arial" panose="020B0604020202020204" pitchFamily="34" charset="0"/>
              <a:buChar char="•"/>
            </a:pPr>
            <a:r>
              <a:rPr lang="en-US" sz="3000" dirty="0"/>
              <a:t>There are other disclosure avoidance algorithms that allow data producers to display more information than suppression. These methods usually involve manipulations of the underlying data file.</a:t>
            </a:r>
          </a:p>
          <a:p>
            <a:pPr lvl="1">
              <a:buFont typeface="Arial" panose="020B0604020202020204" pitchFamily="34" charset="0"/>
              <a:buChar char="•"/>
            </a:pPr>
            <a:r>
              <a:rPr lang="en-US" sz="2200" dirty="0"/>
              <a:t>Sampling/weighting</a:t>
            </a:r>
          </a:p>
          <a:p>
            <a:pPr lvl="1">
              <a:buFont typeface="Arial" panose="020B0604020202020204" pitchFamily="34" charset="0"/>
              <a:buChar char="•"/>
            </a:pPr>
            <a:r>
              <a:rPr lang="en-US" sz="2200" dirty="0"/>
              <a:t>Blank and Impute records</a:t>
            </a:r>
          </a:p>
          <a:p>
            <a:pPr lvl="2">
              <a:buFont typeface="Arial" panose="020B0604020202020204" pitchFamily="34" charset="0"/>
              <a:buChar char="•"/>
            </a:pPr>
            <a:r>
              <a:rPr lang="en-US" sz="1800" dirty="0"/>
              <a:t>Other noise additions</a:t>
            </a:r>
          </a:p>
          <a:p>
            <a:pPr lvl="1">
              <a:buFont typeface="Arial" panose="020B0604020202020204" pitchFamily="34" charset="0"/>
              <a:buChar char="•"/>
            </a:pPr>
            <a:r>
              <a:rPr lang="en-US" sz="2200" dirty="0"/>
              <a:t>Swapping records</a:t>
            </a:r>
          </a:p>
          <a:p>
            <a:pPr lvl="1">
              <a:buFont typeface="Arial" panose="020B0604020202020204" pitchFamily="34" charset="0"/>
              <a:buChar char="•"/>
            </a:pPr>
            <a:endParaRPr lang="en-US" sz="2200"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CBC313AC-D079-4374-A0F6-A7B2278551D8}"/>
              </a:ext>
            </a:extLst>
          </p:cNvPr>
          <p:cNvSpPr>
            <a:spLocks noGrp="1"/>
          </p:cNvSpPr>
          <p:nvPr>
            <p:ph type="sldNum" sz="quarter" idx="12"/>
          </p:nvPr>
        </p:nvSpPr>
        <p:spPr/>
        <p:txBody>
          <a:bodyPr/>
          <a:lstStyle/>
          <a:p>
            <a:fld id="{65F1CF43-9964-46B2-AF67-31A9D73CF057}" type="slidenum">
              <a:rPr lang="en-US" smtClean="0"/>
              <a:t>22</a:t>
            </a:fld>
            <a:endParaRPr lang="en-US"/>
          </a:p>
        </p:txBody>
      </p:sp>
    </p:spTree>
    <p:extLst>
      <p:ext uri="{BB962C8B-B14F-4D97-AF65-F5344CB8AC3E}">
        <p14:creationId xmlns:p14="http://schemas.microsoft.com/office/powerpoint/2010/main" val="32024118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E3E9E3-CF23-4352-8BCC-CD8241BC5038}"/>
              </a:ext>
            </a:extLst>
          </p:cNvPr>
          <p:cNvSpPr>
            <a:spLocks noGrp="1"/>
          </p:cNvSpPr>
          <p:nvPr>
            <p:ph type="title"/>
          </p:nvPr>
        </p:nvSpPr>
        <p:spPr>
          <a:xfrm>
            <a:off x="1097280" y="286604"/>
            <a:ext cx="10058400" cy="632982"/>
          </a:xfrm>
        </p:spPr>
        <p:txBody>
          <a:bodyPr>
            <a:normAutofit fontScale="90000"/>
          </a:bodyPr>
          <a:lstStyle/>
          <a:p>
            <a:pPr algn="ctr"/>
            <a:r>
              <a:rPr lang="en-US" sz="2800" dirty="0"/>
              <a:t>A Motivating Example – Data Swapping</a:t>
            </a:r>
            <a:br>
              <a:rPr lang="en-US" sz="2800" dirty="0"/>
            </a:br>
            <a:r>
              <a:rPr lang="en-US" sz="2800" dirty="0"/>
              <a:t>Original Data</a:t>
            </a:r>
          </a:p>
        </p:txBody>
      </p:sp>
      <p:sp>
        <p:nvSpPr>
          <p:cNvPr id="15" name="Text Placeholder 14">
            <a:extLst>
              <a:ext uri="{FF2B5EF4-FFF2-40B4-BE49-F238E27FC236}">
                <a16:creationId xmlns:a16="http://schemas.microsoft.com/office/drawing/2014/main" id="{9DA8181C-76A5-409C-BCE9-D78A8D69D2BC}"/>
              </a:ext>
            </a:extLst>
          </p:cNvPr>
          <p:cNvSpPr>
            <a:spLocks noGrp="1"/>
          </p:cNvSpPr>
          <p:nvPr>
            <p:ph idx="1"/>
          </p:nvPr>
        </p:nvSpPr>
        <p:spPr/>
        <p:txBody>
          <a:bodyPr/>
          <a:lstStyle/>
          <a:p>
            <a:r>
              <a:rPr lang="en-US" dirty="0"/>
              <a:t> </a:t>
            </a:r>
          </a:p>
        </p:txBody>
      </p:sp>
      <p:sp>
        <p:nvSpPr>
          <p:cNvPr id="4" name="Slide Number Placeholder 3">
            <a:extLst>
              <a:ext uri="{FF2B5EF4-FFF2-40B4-BE49-F238E27FC236}">
                <a16:creationId xmlns:a16="http://schemas.microsoft.com/office/drawing/2014/main" id="{42A530AC-9725-48A1-BB0C-A8FB015D3E4F}"/>
              </a:ext>
            </a:extLst>
          </p:cNvPr>
          <p:cNvSpPr>
            <a:spLocks noGrp="1"/>
          </p:cNvSpPr>
          <p:nvPr>
            <p:ph type="sldNum" sz="quarter" idx="12"/>
          </p:nvPr>
        </p:nvSpPr>
        <p:spPr/>
        <p:txBody>
          <a:bodyPr/>
          <a:lstStyle/>
          <a:p>
            <a:fld id="{65F1CF43-9964-46B2-AF67-31A9D73CF057}" type="slidenum">
              <a:rPr lang="en-US" smtClean="0"/>
              <a:t>23</a:t>
            </a:fld>
            <a:endParaRPr lang="en-US"/>
          </a:p>
        </p:txBody>
      </p:sp>
      <p:graphicFrame>
        <p:nvGraphicFramePr>
          <p:cNvPr id="13" name="Table 10">
            <a:extLst>
              <a:ext uri="{FF2B5EF4-FFF2-40B4-BE49-F238E27FC236}">
                <a16:creationId xmlns:a16="http://schemas.microsoft.com/office/drawing/2014/main" id="{8F699799-6C70-44F5-B6F6-9710CF9701B3}"/>
              </a:ext>
            </a:extLst>
          </p:cNvPr>
          <p:cNvGraphicFramePr>
            <a:graphicFrameLocks/>
          </p:cNvGraphicFramePr>
          <p:nvPr>
            <p:extLst>
              <p:ext uri="{D42A27DB-BD31-4B8C-83A1-F6EECF244321}">
                <p14:modId xmlns:p14="http://schemas.microsoft.com/office/powerpoint/2010/main" val="1411325334"/>
              </p:ext>
            </p:extLst>
          </p:nvPr>
        </p:nvGraphicFramePr>
        <p:xfrm>
          <a:off x="912275" y="1068514"/>
          <a:ext cx="9942614" cy="4600776"/>
        </p:xfrm>
        <a:graphic>
          <a:graphicData uri="http://schemas.openxmlformats.org/drawingml/2006/table">
            <a:tbl>
              <a:tblPr firstRow="1" bandRow="1">
                <a:tableStyleId>{5C22544A-7EE6-4342-B048-85BDC9FD1C3A}</a:tableStyleId>
              </a:tblPr>
              <a:tblGrid>
                <a:gridCol w="1927178">
                  <a:extLst>
                    <a:ext uri="{9D8B030D-6E8A-4147-A177-3AD203B41FA5}">
                      <a16:colId xmlns:a16="http://schemas.microsoft.com/office/drawing/2014/main" val="297848968"/>
                    </a:ext>
                  </a:extLst>
                </a:gridCol>
                <a:gridCol w="1335906">
                  <a:extLst>
                    <a:ext uri="{9D8B030D-6E8A-4147-A177-3AD203B41FA5}">
                      <a16:colId xmlns:a16="http://schemas.microsoft.com/office/drawing/2014/main" val="900382285"/>
                    </a:ext>
                  </a:extLst>
                </a:gridCol>
                <a:gridCol w="1335906">
                  <a:extLst>
                    <a:ext uri="{9D8B030D-6E8A-4147-A177-3AD203B41FA5}">
                      <a16:colId xmlns:a16="http://schemas.microsoft.com/office/drawing/2014/main" val="1096677917"/>
                    </a:ext>
                  </a:extLst>
                </a:gridCol>
                <a:gridCol w="1335906">
                  <a:extLst>
                    <a:ext uri="{9D8B030D-6E8A-4147-A177-3AD203B41FA5}">
                      <a16:colId xmlns:a16="http://schemas.microsoft.com/office/drawing/2014/main" val="880831088"/>
                    </a:ext>
                  </a:extLst>
                </a:gridCol>
                <a:gridCol w="1335906">
                  <a:extLst>
                    <a:ext uri="{9D8B030D-6E8A-4147-A177-3AD203B41FA5}">
                      <a16:colId xmlns:a16="http://schemas.microsoft.com/office/drawing/2014/main" val="2317764821"/>
                    </a:ext>
                  </a:extLst>
                </a:gridCol>
                <a:gridCol w="1335906">
                  <a:extLst>
                    <a:ext uri="{9D8B030D-6E8A-4147-A177-3AD203B41FA5}">
                      <a16:colId xmlns:a16="http://schemas.microsoft.com/office/drawing/2014/main" val="3358966682"/>
                    </a:ext>
                  </a:extLst>
                </a:gridCol>
                <a:gridCol w="1335906">
                  <a:extLst>
                    <a:ext uri="{9D8B030D-6E8A-4147-A177-3AD203B41FA5}">
                      <a16:colId xmlns:a16="http://schemas.microsoft.com/office/drawing/2014/main" val="330436240"/>
                    </a:ext>
                  </a:extLst>
                </a:gridCol>
              </a:tblGrid>
              <a:tr h="658696">
                <a:tc>
                  <a:txBody>
                    <a:bodyPr/>
                    <a:lstStyle/>
                    <a:p>
                      <a:pPr algn="ctr"/>
                      <a:r>
                        <a:rPr lang="en-US" dirty="0"/>
                        <a:t>Name</a:t>
                      </a:r>
                    </a:p>
                  </a:txBody>
                  <a:tcPr/>
                </a:tc>
                <a:tc>
                  <a:txBody>
                    <a:bodyPr/>
                    <a:lstStyle/>
                    <a:p>
                      <a:pPr algn="ctr"/>
                      <a:r>
                        <a:rPr lang="en-US" dirty="0"/>
                        <a:t>Gender</a:t>
                      </a:r>
                    </a:p>
                  </a:txBody>
                  <a:tcPr/>
                </a:tc>
                <a:tc>
                  <a:txBody>
                    <a:bodyPr/>
                    <a:lstStyle/>
                    <a:p>
                      <a:pPr algn="ctr"/>
                      <a:r>
                        <a:rPr lang="en-US" dirty="0"/>
                        <a:t>Race</a:t>
                      </a:r>
                    </a:p>
                  </a:txBody>
                  <a:tcPr/>
                </a:tc>
                <a:tc>
                  <a:txBody>
                    <a:bodyPr/>
                    <a:lstStyle/>
                    <a:p>
                      <a:pPr algn="ctr"/>
                      <a:r>
                        <a:rPr lang="en-US" dirty="0"/>
                        <a:t>Institution</a:t>
                      </a:r>
                    </a:p>
                  </a:txBody>
                  <a:tcPr/>
                </a:tc>
                <a:tc>
                  <a:txBody>
                    <a:bodyPr/>
                    <a:lstStyle/>
                    <a:p>
                      <a:pPr algn="ctr"/>
                      <a:r>
                        <a:rPr lang="en-US" dirty="0"/>
                        <a:t>Limitation</a:t>
                      </a:r>
                    </a:p>
                  </a:txBody>
                  <a:tcPr/>
                </a:tc>
                <a:tc>
                  <a:txBody>
                    <a:bodyPr/>
                    <a:lstStyle/>
                    <a:p>
                      <a:pPr algn="ctr"/>
                      <a:r>
                        <a:rPr lang="en-US" dirty="0"/>
                        <a:t>Degree</a:t>
                      </a:r>
                    </a:p>
                  </a:txBody>
                  <a:tcPr/>
                </a:tc>
                <a:tc>
                  <a:txBody>
                    <a:bodyPr/>
                    <a:lstStyle/>
                    <a:p>
                      <a:pPr algn="ctr"/>
                      <a:r>
                        <a:rPr lang="en-US" dirty="0"/>
                        <a:t>Expected Salary</a:t>
                      </a:r>
                    </a:p>
                  </a:txBody>
                  <a:tcPr/>
                </a:tc>
                <a:extLst>
                  <a:ext uri="{0D108BD9-81ED-4DB2-BD59-A6C34878D82A}">
                    <a16:rowId xmlns:a16="http://schemas.microsoft.com/office/drawing/2014/main" val="3639707381"/>
                  </a:ext>
                </a:extLst>
              </a:tr>
              <a:tr h="370840">
                <a:tc>
                  <a:txBody>
                    <a:bodyPr/>
                    <a:lstStyle/>
                    <a:p>
                      <a:r>
                        <a:rPr lang="en-US" dirty="0"/>
                        <a:t>Darius Singpurwalla</a:t>
                      </a:r>
                    </a:p>
                  </a:txBody>
                  <a:tcPr/>
                </a:tc>
                <a:tc>
                  <a:txBody>
                    <a:bodyPr/>
                    <a:lstStyle/>
                    <a:p>
                      <a:r>
                        <a:rPr lang="en-US" dirty="0"/>
                        <a:t>Male</a:t>
                      </a:r>
                    </a:p>
                  </a:txBody>
                  <a:tcPr/>
                </a:tc>
                <a:tc>
                  <a:txBody>
                    <a:bodyPr/>
                    <a:lstStyle/>
                    <a:p>
                      <a:r>
                        <a:rPr lang="en-US" dirty="0"/>
                        <a:t>White</a:t>
                      </a:r>
                    </a:p>
                  </a:txBody>
                  <a:tcPr/>
                </a:tc>
                <a:tc>
                  <a:txBody>
                    <a:bodyPr/>
                    <a:lstStyle/>
                    <a:p>
                      <a:r>
                        <a:rPr lang="en-US" dirty="0"/>
                        <a:t>University of Maryland</a:t>
                      </a:r>
                    </a:p>
                  </a:txBody>
                  <a:tcPr/>
                </a:tc>
                <a:tc>
                  <a:txBody>
                    <a:bodyPr/>
                    <a:lstStyle/>
                    <a:p>
                      <a:r>
                        <a:rPr lang="en-US" dirty="0"/>
                        <a:t>Seeing</a:t>
                      </a:r>
                    </a:p>
                  </a:txBody>
                  <a:tcPr/>
                </a:tc>
                <a:tc>
                  <a:txBody>
                    <a:bodyPr/>
                    <a:lstStyle/>
                    <a:p>
                      <a:r>
                        <a:rPr lang="en-US" dirty="0"/>
                        <a:t>Kinesiology</a:t>
                      </a:r>
                    </a:p>
                  </a:txBody>
                  <a:tcPr/>
                </a:tc>
                <a:tc>
                  <a:txBody>
                    <a:bodyPr/>
                    <a:lstStyle/>
                    <a:p>
                      <a:r>
                        <a:rPr lang="en-US" dirty="0"/>
                        <a:t>$ 45000</a:t>
                      </a:r>
                    </a:p>
                  </a:txBody>
                  <a:tcPr/>
                </a:tc>
                <a:extLst>
                  <a:ext uri="{0D108BD9-81ED-4DB2-BD59-A6C34878D82A}">
                    <a16:rowId xmlns:a16="http://schemas.microsoft.com/office/drawing/2014/main" val="214620938"/>
                  </a:ext>
                </a:extLst>
              </a:tr>
              <a:tr h="370840">
                <a:tc>
                  <a:txBody>
                    <a:bodyPr/>
                    <a:lstStyle/>
                    <a:p>
                      <a:r>
                        <a:rPr lang="en-US" dirty="0"/>
                        <a:t>Jennifer Singpurwalla</a:t>
                      </a:r>
                    </a:p>
                  </a:txBody>
                  <a:tcPr/>
                </a:tc>
                <a:tc>
                  <a:txBody>
                    <a:bodyPr/>
                    <a:lstStyle/>
                    <a:p>
                      <a:r>
                        <a:rPr lang="en-US" dirty="0"/>
                        <a:t>Female</a:t>
                      </a:r>
                    </a:p>
                  </a:txBody>
                  <a:tcPr/>
                </a:tc>
                <a:tc>
                  <a:txBody>
                    <a:bodyPr/>
                    <a:lstStyle/>
                    <a:p>
                      <a:r>
                        <a:rPr lang="en-US" dirty="0"/>
                        <a:t>White</a:t>
                      </a:r>
                    </a:p>
                  </a:txBody>
                  <a:tcPr/>
                </a:tc>
                <a:tc>
                  <a:txBody>
                    <a:bodyPr/>
                    <a:lstStyle/>
                    <a:p>
                      <a:r>
                        <a:rPr lang="en-US" dirty="0"/>
                        <a:t>University of Maryland</a:t>
                      </a:r>
                    </a:p>
                  </a:txBody>
                  <a:tcPr/>
                </a:tc>
                <a:tc>
                  <a:txBody>
                    <a:bodyPr/>
                    <a:lstStyle/>
                    <a:p>
                      <a:r>
                        <a:rPr lang="en-US" dirty="0"/>
                        <a:t>Hearing</a:t>
                      </a:r>
                    </a:p>
                  </a:txBody>
                  <a:tcPr/>
                </a:tc>
                <a:tc>
                  <a:txBody>
                    <a:bodyPr/>
                    <a:lstStyle/>
                    <a:p>
                      <a:r>
                        <a:rPr lang="en-US" dirty="0"/>
                        <a:t>Accounting</a:t>
                      </a:r>
                    </a:p>
                  </a:txBody>
                  <a:tcPr/>
                </a:tc>
                <a:tc>
                  <a:txBody>
                    <a:bodyPr/>
                    <a:lstStyle/>
                    <a:p>
                      <a:r>
                        <a:rPr lang="en-US" dirty="0"/>
                        <a:t>$ 45000</a:t>
                      </a:r>
                    </a:p>
                  </a:txBody>
                  <a:tcPr/>
                </a:tc>
                <a:extLst>
                  <a:ext uri="{0D108BD9-81ED-4DB2-BD59-A6C34878D82A}">
                    <a16:rowId xmlns:a16="http://schemas.microsoft.com/office/drawing/2014/main" val="2168895663"/>
                  </a:ext>
                </a:extLst>
              </a:tr>
              <a:tr h="370840">
                <a:tc>
                  <a:txBody>
                    <a:bodyPr/>
                    <a:lstStyle/>
                    <a:p>
                      <a:r>
                        <a:rPr lang="en-US" dirty="0"/>
                        <a:t>Rachel Singpurwalla</a:t>
                      </a:r>
                    </a:p>
                  </a:txBody>
                  <a:tcPr/>
                </a:tc>
                <a:tc>
                  <a:txBody>
                    <a:bodyPr/>
                    <a:lstStyle/>
                    <a:p>
                      <a:r>
                        <a:rPr lang="en-US" dirty="0"/>
                        <a:t>Female</a:t>
                      </a:r>
                    </a:p>
                  </a:txBody>
                  <a:tcPr/>
                </a:tc>
                <a:tc>
                  <a:txBody>
                    <a:bodyPr/>
                    <a:lstStyle/>
                    <a:p>
                      <a:r>
                        <a:rPr lang="en-US" dirty="0"/>
                        <a:t>Asian</a:t>
                      </a:r>
                    </a:p>
                  </a:txBody>
                  <a:tcPr/>
                </a:tc>
                <a:tc>
                  <a:txBody>
                    <a:bodyPr/>
                    <a:lstStyle/>
                    <a:p>
                      <a:r>
                        <a:rPr lang="en-US" dirty="0"/>
                        <a:t>U.C., Boulder</a:t>
                      </a:r>
                    </a:p>
                  </a:txBody>
                  <a:tcPr/>
                </a:tc>
                <a:tc>
                  <a:txBody>
                    <a:bodyPr/>
                    <a:lstStyle/>
                    <a:p>
                      <a:r>
                        <a:rPr lang="en-US" dirty="0"/>
                        <a:t>None</a:t>
                      </a:r>
                    </a:p>
                  </a:txBody>
                  <a:tcPr/>
                </a:tc>
                <a:tc>
                  <a:txBody>
                    <a:bodyPr/>
                    <a:lstStyle/>
                    <a:p>
                      <a:r>
                        <a:rPr lang="en-US" dirty="0"/>
                        <a:t>Philosophy</a:t>
                      </a:r>
                    </a:p>
                  </a:txBody>
                  <a:tcPr/>
                </a:tc>
                <a:tc>
                  <a:txBody>
                    <a:bodyPr/>
                    <a:lstStyle/>
                    <a:p>
                      <a:r>
                        <a:rPr lang="en-US" dirty="0"/>
                        <a:t>$ 47000</a:t>
                      </a:r>
                    </a:p>
                  </a:txBody>
                  <a:tcPr/>
                </a:tc>
                <a:extLst>
                  <a:ext uri="{0D108BD9-81ED-4DB2-BD59-A6C34878D82A}">
                    <a16:rowId xmlns:a16="http://schemas.microsoft.com/office/drawing/2014/main" val="22409790"/>
                  </a:ext>
                </a:extLst>
              </a:tr>
              <a:tr h="370840">
                <a:tc>
                  <a:txBody>
                    <a:bodyPr/>
                    <a:lstStyle/>
                    <a:p>
                      <a:r>
                        <a:rPr lang="en-US" dirty="0"/>
                        <a:t>Chris Hamel</a:t>
                      </a:r>
                    </a:p>
                  </a:txBody>
                  <a:tcPr/>
                </a:tc>
                <a:tc>
                  <a:txBody>
                    <a:bodyPr/>
                    <a:lstStyle/>
                    <a:p>
                      <a:r>
                        <a:rPr lang="en-US" dirty="0"/>
                        <a:t>Female</a:t>
                      </a:r>
                    </a:p>
                  </a:txBody>
                  <a:tcPr/>
                </a:tc>
                <a:tc>
                  <a:txBody>
                    <a:bodyPr/>
                    <a:lstStyle/>
                    <a:p>
                      <a:r>
                        <a:rPr lang="en-US" dirty="0"/>
                        <a:t>White</a:t>
                      </a:r>
                    </a:p>
                  </a:txBody>
                  <a:tcPr/>
                </a:tc>
                <a:tc>
                  <a:txBody>
                    <a:bodyPr/>
                    <a:lstStyle/>
                    <a:p>
                      <a:r>
                        <a:rPr lang="en-US" dirty="0"/>
                        <a:t>U.C., Boulder</a:t>
                      </a:r>
                    </a:p>
                  </a:txBody>
                  <a:tcPr/>
                </a:tc>
                <a:tc>
                  <a:txBody>
                    <a:bodyPr/>
                    <a:lstStyle/>
                    <a:p>
                      <a:r>
                        <a:rPr lang="en-US" dirty="0"/>
                        <a:t>Lifting</a:t>
                      </a:r>
                    </a:p>
                  </a:txBody>
                  <a:tcPr/>
                </a:tc>
                <a:tc>
                  <a:txBody>
                    <a:bodyPr/>
                    <a:lstStyle/>
                    <a:p>
                      <a:r>
                        <a:rPr lang="en-US" dirty="0"/>
                        <a:t>Biology</a:t>
                      </a:r>
                    </a:p>
                  </a:txBody>
                  <a:tcPr/>
                </a:tc>
                <a:tc>
                  <a:txBody>
                    <a:bodyPr/>
                    <a:lstStyle/>
                    <a:p>
                      <a:r>
                        <a:rPr lang="en-US" dirty="0"/>
                        <a:t>$ 48000</a:t>
                      </a:r>
                    </a:p>
                  </a:txBody>
                  <a:tcPr/>
                </a:tc>
                <a:extLst>
                  <a:ext uri="{0D108BD9-81ED-4DB2-BD59-A6C34878D82A}">
                    <a16:rowId xmlns:a16="http://schemas.microsoft.com/office/drawing/2014/main" val="903786954"/>
                  </a:ext>
                </a:extLst>
              </a:tr>
              <a:tr h="370840">
                <a:tc>
                  <a:txBody>
                    <a:bodyPr/>
                    <a:lstStyle/>
                    <a:p>
                      <a:r>
                        <a:rPr lang="en-US" dirty="0"/>
                        <a:t>Matt Williams</a:t>
                      </a:r>
                    </a:p>
                  </a:txBody>
                  <a:tcPr/>
                </a:tc>
                <a:tc>
                  <a:txBody>
                    <a:bodyPr/>
                    <a:lstStyle/>
                    <a:p>
                      <a:r>
                        <a:rPr lang="en-US" dirty="0"/>
                        <a:t>Male</a:t>
                      </a:r>
                    </a:p>
                  </a:txBody>
                  <a:tcPr/>
                </a:tc>
                <a:tc>
                  <a:txBody>
                    <a:bodyPr/>
                    <a:lstStyle/>
                    <a:p>
                      <a:r>
                        <a:rPr lang="en-US" dirty="0"/>
                        <a:t>Native American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U.C., Boulder</a:t>
                      </a:r>
                    </a:p>
                  </a:txBody>
                  <a:tcPr/>
                </a:tc>
                <a:tc>
                  <a:txBody>
                    <a:bodyPr/>
                    <a:lstStyle/>
                    <a:p>
                      <a:r>
                        <a:rPr lang="en-US" dirty="0"/>
                        <a:t>Cognitive</a:t>
                      </a:r>
                    </a:p>
                  </a:txBody>
                  <a:tcPr/>
                </a:tc>
                <a:tc>
                  <a:txBody>
                    <a:bodyPr/>
                    <a:lstStyle/>
                    <a:p>
                      <a:r>
                        <a:rPr lang="en-US" dirty="0"/>
                        <a:t>Statistics</a:t>
                      </a:r>
                    </a:p>
                  </a:txBody>
                  <a:tcPr/>
                </a:tc>
                <a:tc>
                  <a:txBody>
                    <a:bodyPr/>
                    <a:lstStyle/>
                    <a:p>
                      <a:r>
                        <a:rPr lang="en-US" dirty="0"/>
                        <a:t>$ 42000</a:t>
                      </a:r>
                    </a:p>
                  </a:txBody>
                  <a:tcPr/>
                </a:tc>
                <a:extLst>
                  <a:ext uri="{0D108BD9-81ED-4DB2-BD59-A6C34878D82A}">
                    <a16:rowId xmlns:a16="http://schemas.microsoft.com/office/drawing/2014/main" val="1598455467"/>
                  </a:ext>
                </a:extLst>
              </a:tr>
              <a:tr h="370840">
                <a:tc>
                  <a:txBody>
                    <a:bodyPr/>
                    <a:lstStyle/>
                    <a:p>
                      <a:r>
                        <a:rPr lang="en-US" dirty="0"/>
                        <a:t>…</a:t>
                      </a:r>
                    </a:p>
                  </a:txBody>
                  <a:tcPr/>
                </a:tc>
                <a:tc>
                  <a:txBody>
                    <a:bodyPr/>
                    <a:lstStyle/>
                    <a:p>
                      <a:r>
                        <a:rPr lang="en-US" dirty="0"/>
                        <a:t>…</a:t>
                      </a:r>
                    </a:p>
                  </a:txBody>
                  <a:tcPr/>
                </a:tc>
                <a:tc>
                  <a:txBody>
                    <a:bodyPr/>
                    <a:lstStyle/>
                    <a:p>
                      <a:endParaRPr lang="en-US" dirty="0"/>
                    </a:p>
                  </a:txBody>
                  <a:tcPr/>
                </a:tc>
                <a:tc>
                  <a:txBody>
                    <a:bodyPr/>
                    <a:lstStyle/>
                    <a:p>
                      <a:r>
                        <a:rPr lang="en-US" dirty="0"/>
                        <a:t>…</a:t>
                      </a:r>
                    </a:p>
                  </a:txBody>
                  <a:tcPr/>
                </a:tc>
                <a:tc>
                  <a:txBody>
                    <a:bodyPr/>
                    <a:lstStyle/>
                    <a:p>
                      <a:r>
                        <a:rPr lang="en-US" dirty="0"/>
                        <a:t>…</a:t>
                      </a:r>
                    </a:p>
                  </a:txBody>
                  <a:tcPr/>
                </a:tc>
                <a:tc>
                  <a:txBody>
                    <a:bodyPr/>
                    <a:lstStyle/>
                    <a:p>
                      <a:r>
                        <a:rPr lang="en-US" dirty="0"/>
                        <a:t>…</a:t>
                      </a:r>
                    </a:p>
                  </a:txBody>
                  <a:tcPr/>
                </a:tc>
                <a:tc>
                  <a:txBody>
                    <a:bodyPr/>
                    <a:lstStyle/>
                    <a:p>
                      <a:r>
                        <a:rPr lang="en-US" dirty="0"/>
                        <a:t>…</a:t>
                      </a:r>
                    </a:p>
                  </a:txBody>
                  <a:tcPr/>
                </a:tc>
                <a:extLst>
                  <a:ext uri="{0D108BD9-81ED-4DB2-BD59-A6C34878D82A}">
                    <a16:rowId xmlns:a16="http://schemas.microsoft.com/office/drawing/2014/main" val="3268765608"/>
                  </a:ext>
                </a:extLst>
              </a:tr>
              <a:tr h="370840">
                <a:tc>
                  <a:txBody>
                    <a:bodyPr/>
                    <a:lstStyle/>
                    <a:p>
                      <a:r>
                        <a:rPr lang="en-US" dirty="0"/>
                        <a:t>…</a:t>
                      </a:r>
                    </a:p>
                  </a:txBody>
                  <a:tcPr/>
                </a:tc>
                <a:tc>
                  <a:txBody>
                    <a:bodyPr/>
                    <a:lstStyle/>
                    <a:p>
                      <a:r>
                        <a:rPr lang="en-US" dirty="0"/>
                        <a:t>…</a:t>
                      </a:r>
                    </a:p>
                  </a:txBody>
                  <a:tcPr/>
                </a:tc>
                <a:tc>
                  <a:txBody>
                    <a:bodyPr/>
                    <a:lstStyle/>
                    <a:p>
                      <a:endParaRPr lang="en-US" dirty="0"/>
                    </a:p>
                  </a:txBody>
                  <a:tcPr/>
                </a:tc>
                <a:tc>
                  <a:txBody>
                    <a:bodyPr/>
                    <a:lstStyle/>
                    <a:p>
                      <a:r>
                        <a:rPr lang="en-US" dirty="0"/>
                        <a:t>…</a:t>
                      </a:r>
                    </a:p>
                  </a:txBody>
                  <a:tcPr/>
                </a:tc>
                <a:tc>
                  <a:txBody>
                    <a:bodyPr/>
                    <a:lstStyle/>
                    <a:p>
                      <a:r>
                        <a:rPr lang="en-US" dirty="0"/>
                        <a:t>…</a:t>
                      </a:r>
                    </a:p>
                  </a:txBody>
                  <a:tcPr/>
                </a:tc>
                <a:tc>
                  <a:txBody>
                    <a:bodyPr/>
                    <a:lstStyle/>
                    <a:p>
                      <a:r>
                        <a:rPr lang="en-US" dirty="0"/>
                        <a:t>…</a:t>
                      </a:r>
                    </a:p>
                  </a:txBody>
                  <a:tcPr/>
                </a:tc>
                <a:tc>
                  <a:txBody>
                    <a:bodyPr/>
                    <a:lstStyle/>
                    <a:p>
                      <a:r>
                        <a:rPr lang="en-US" dirty="0"/>
                        <a:t>…</a:t>
                      </a:r>
                    </a:p>
                  </a:txBody>
                  <a:tcPr/>
                </a:tc>
                <a:extLst>
                  <a:ext uri="{0D108BD9-81ED-4DB2-BD59-A6C34878D82A}">
                    <a16:rowId xmlns:a16="http://schemas.microsoft.com/office/drawing/2014/main" val="3365766379"/>
                  </a:ext>
                </a:extLst>
              </a:tr>
            </a:tbl>
          </a:graphicData>
        </a:graphic>
      </p:graphicFrame>
    </p:spTree>
    <p:extLst>
      <p:ext uri="{BB962C8B-B14F-4D97-AF65-F5344CB8AC3E}">
        <p14:creationId xmlns:p14="http://schemas.microsoft.com/office/powerpoint/2010/main" val="8252290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E3E9E3-CF23-4352-8BCC-CD8241BC5038}"/>
              </a:ext>
            </a:extLst>
          </p:cNvPr>
          <p:cNvSpPr>
            <a:spLocks noGrp="1"/>
          </p:cNvSpPr>
          <p:nvPr>
            <p:ph type="title"/>
          </p:nvPr>
        </p:nvSpPr>
        <p:spPr>
          <a:xfrm>
            <a:off x="1097280" y="286604"/>
            <a:ext cx="10058400" cy="632982"/>
          </a:xfrm>
        </p:spPr>
        <p:txBody>
          <a:bodyPr>
            <a:normAutofit fontScale="90000"/>
          </a:bodyPr>
          <a:lstStyle/>
          <a:p>
            <a:pPr algn="ctr"/>
            <a:r>
              <a:rPr lang="en-US" sz="2800" dirty="0"/>
              <a:t>A Motivating Example – Data Swapping</a:t>
            </a:r>
            <a:br>
              <a:rPr lang="en-US" sz="2800" dirty="0"/>
            </a:br>
            <a:r>
              <a:rPr lang="en-US" sz="2800" dirty="0"/>
              <a:t>Swapped Data</a:t>
            </a:r>
          </a:p>
        </p:txBody>
      </p:sp>
      <p:sp>
        <p:nvSpPr>
          <p:cNvPr id="15" name="Text Placeholder 14">
            <a:extLst>
              <a:ext uri="{FF2B5EF4-FFF2-40B4-BE49-F238E27FC236}">
                <a16:creationId xmlns:a16="http://schemas.microsoft.com/office/drawing/2014/main" id="{9DA8181C-76A5-409C-BCE9-D78A8D69D2BC}"/>
              </a:ext>
            </a:extLst>
          </p:cNvPr>
          <p:cNvSpPr>
            <a:spLocks noGrp="1"/>
          </p:cNvSpPr>
          <p:nvPr>
            <p:ph idx="1"/>
          </p:nvPr>
        </p:nvSpPr>
        <p:spPr/>
        <p:txBody>
          <a:bodyPr/>
          <a:lstStyle/>
          <a:p>
            <a:r>
              <a:rPr lang="en-US" dirty="0"/>
              <a:t> </a:t>
            </a:r>
          </a:p>
        </p:txBody>
      </p:sp>
      <p:sp>
        <p:nvSpPr>
          <p:cNvPr id="4" name="Slide Number Placeholder 3">
            <a:extLst>
              <a:ext uri="{FF2B5EF4-FFF2-40B4-BE49-F238E27FC236}">
                <a16:creationId xmlns:a16="http://schemas.microsoft.com/office/drawing/2014/main" id="{42A530AC-9725-48A1-BB0C-A8FB015D3E4F}"/>
              </a:ext>
            </a:extLst>
          </p:cNvPr>
          <p:cNvSpPr>
            <a:spLocks noGrp="1"/>
          </p:cNvSpPr>
          <p:nvPr>
            <p:ph type="sldNum" sz="quarter" idx="12"/>
          </p:nvPr>
        </p:nvSpPr>
        <p:spPr/>
        <p:txBody>
          <a:bodyPr/>
          <a:lstStyle/>
          <a:p>
            <a:fld id="{65F1CF43-9964-46B2-AF67-31A9D73CF057}" type="slidenum">
              <a:rPr lang="en-US" smtClean="0"/>
              <a:t>24</a:t>
            </a:fld>
            <a:endParaRPr lang="en-US"/>
          </a:p>
        </p:txBody>
      </p:sp>
      <p:graphicFrame>
        <p:nvGraphicFramePr>
          <p:cNvPr id="13" name="Table 10">
            <a:extLst>
              <a:ext uri="{FF2B5EF4-FFF2-40B4-BE49-F238E27FC236}">
                <a16:creationId xmlns:a16="http://schemas.microsoft.com/office/drawing/2014/main" id="{8F699799-6C70-44F5-B6F6-9710CF9701B3}"/>
              </a:ext>
            </a:extLst>
          </p:cNvPr>
          <p:cNvGraphicFramePr>
            <a:graphicFrameLocks/>
          </p:cNvGraphicFramePr>
          <p:nvPr>
            <p:extLst>
              <p:ext uri="{D42A27DB-BD31-4B8C-83A1-F6EECF244321}">
                <p14:modId xmlns:p14="http://schemas.microsoft.com/office/powerpoint/2010/main" val="3632016760"/>
              </p:ext>
            </p:extLst>
          </p:nvPr>
        </p:nvGraphicFramePr>
        <p:xfrm>
          <a:off x="912275" y="1068514"/>
          <a:ext cx="9942614" cy="4600776"/>
        </p:xfrm>
        <a:graphic>
          <a:graphicData uri="http://schemas.openxmlformats.org/drawingml/2006/table">
            <a:tbl>
              <a:tblPr firstRow="1" bandRow="1">
                <a:tableStyleId>{5C22544A-7EE6-4342-B048-85BDC9FD1C3A}</a:tableStyleId>
              </a:tblPr>
              <a:tblGrid>
                <a:gridCol w="1927178">
                  <a:extLst>
                    <a:ext uri="{9D8B030D-6E8A-4147-A177-3AD203B41FA5}">
                      <a16:colId xmlns:a16="http://schemas.microsoft.com/office/drawing/2014/main" val="297848968"/>
                    </a:ext>
                  </a:extLst>
                </a:gridCol>
                <a:gridCol w="1335906">
                  <a:extLst>
                    <a:ext uri="{9D8B030D-6E8A-4147-A177-3AD203B41FA5}">
                      <a16:colId xmlns:a16="http://schemas.microsoft.com/office/drawing/2014/main" val="900382285"/>
                    </a:ext>
                  </a:extLst>
                </a:gridCol>
                <a:gridCol w="1335906">
                  <a:extLst>
                    <a:ext uri="{9D8B030D-6E8A-4147-A177-3AD203B41FA5}">
                      <a16:colId xmlns:a16="http://schemas.microsoft.com/office/drawing/2014/main" val="1096677917"/>
                    </a:ext>
                  </a:extLst>
                </a:gridCol>
                <a:gridCol w="1335906">
                  <a:extLst>
                    <a:ext uri="{9D8B030D-6E8A-4147-A177-3AD203B41FA5}">
                      <a16:colId xmlns:a16="http://schemas.microsoft.com/office/drawing/2014/main" val="880831088"/>
                    </a:ext>
                  </a:extLst>
                </a:gridCol>
                <a:gridCol w="1335906">
                  <a:extLst>
                    <a:ext uri="{9D8B030D-6E8A-4147-A177-3AD203B41FA5}">
                      <a16:colId xmlns:a16="http://schemas.microsoft.com/office/drawing/2014/main" val="2317764821"/>
                    </a:ext>
                  </a:extLst>
                </a:gridCol>
                <a:gridCol w="1335906">
                  <a:extLst>
                    <a:ext uri="{9D8B030D-6E8A-4147-A177-3AD203B41FA5}">
                      <a16:colId xmlns:a16="http://schemas.microsoft.com/office/drawing/2014/main" val="3358966682"/>
                    </a:ext>
                  </a:extLst>
                </a:gridCol>
                <a:gridCol w="1335906">
                  <a:extLst>
                    <a:ext uri="{9D8B030D-6E8A-4147-A177-3AD203B41FA5}">
                      <a16:colId xmlns:a16="http://schemas.microsoft.com/office/drawing/2014/main" val="330436240"/>
                    </a:ext>
                  </a:extLst>
                </a:gridCol>
              </a:tblGrid>
              <a:tr h="658696">
                <a:tc>
                  <a:txBody>
                    <a:bodyPr/>
                    <a:lstStyle/>
                    <a:p>
                      <a:pPr algn="ctr"/>
                      <a:r>
                        <a:rPr lang="en-US" dirty="0"/>
                        <a:t>Name</a:t>
                      </a:r>
                    </a:p>
                  </a:txBody>
                  <a:tcPr/>
                </a:tc>
                <a:tc>
                  <a:txBody>
                    <a:bodyPr/>
                    <a:lstStyle/>
                    <a:p>
                      <a:pPr algn="ctr"/>
                      <a:r>
                        <a:rPr lang="en-US" dirty="0"/>
                        <a:t>Gender</a:t>
                      </a:r>
                    </a:p>
                  </a:txBody>
                  <a:tcPr/>
                </a:tc>
                <a:tc>
                  <a:txBody>
                    <a:bodyPr/>
                    <a:lstStyle/>
                    <a:p>
                      <a:pPr algn="ctr"/>
                      <a:r>
                        <a:rPr lang="en-US" dirty="0"/>
                        <a:t>Race</a:t>
                      </a:r>
                    </a:p>
                  </a:txBody>
                  <a:tcPr/>
                </a:tc>
                <a:tc>
                  <a:txBody>
                    <a:bodyPr/>
                    <a:lstStyle/>
                    <a:p>
                      <a:pPr algn="ctr"/>
                      <a:r>
                        <a:rPr lang="en-US" dirty="0"/>
                        <a:t>Institution</a:t>
                      </a:r>
                    </a:p>
                  </a:txBody>
                  <a:tcPr/>
                </a:tc>
                <a:tc>
                  <a:txBody>
                    <a:bodyPr/>
                    <a:lstStyle/>
                    <a:p>
                      <a:pPr algn="ctr"/>
                      <a:r>
                        <a:rPr lang="en-US" dirty="0"/>
                        <a:t>Limitation</a:t>
                      </a:r>
                    </a:p>
                  </a:txBody>
                  <a:tcPr/>
                </a:tc>
                <a:tc>
                  <a:txBody>
                    <a:bodyPr/>
                    <a:lstStyle/>
                    <a:p>
                      <a:pPr algn="ctr"/>
                      <a:r>
                        <a:rPr lang="en-US" dirty="0"/>
                        <a:t>Degree</a:t>
                      </a:r>
                    </a:p>
                  </a:txBody>
                  <a:tcPr/>
                </a:tc>
                <a:tc>
                  <a:txBody>
                    <a:bodyPr/>
                    <a:lstStyle/>
                    <a:p>
                      <a:pPr algn="ctr"/>
                      <a:r>
                        <a:rPr lang="en-US" dirty="0"/>
                        <a:t>Expected Salary</a:t>
                      </a:r>
                    </a:p>
                  </a:txBody>
                  <a:tcPr/>
                </a:tc>
                <a:extLst>
                  <a:ext uri="{0D108BD9-81ED-4DB2-BD59-A6C34878D82A}">
                    <a16:rowId xmlns:a16="http://schemas.microsoft.com/office/drawing/2014/main" val="3639707381"/>
                  </a:ext>
                </a:extLst>
              </a:tr>
              <a:tr h="370840">
                <a:tc>
                  <a:txBody>
                    <a:bodyPr/>
                    <a:lstStyle/>
                    <a:p>
                      <a:r>
                        <a:rPr lang="en-US" dirty="0"/>
                        <a:t>Darius Singpurwalla</a:t>
                      </a:r>
                    </a:p>
                  </a:txBody>
                  <a:tcPr/>
                </a:tc>
                <a:tc>
                  <a:txBody>
                    <a:bodyPr/>
                    <a:lstStyle/>
                    <a:p>
                      <a:r>
                        <a:rPr lang="en-US" dirty="0"/>
                        <a:t>Male</a:t>
                      </a:r>
                    </a:p>
                  </a:txBody>
                  <a:tcPr/>
                </a:tc>
                <a:tc>
                  <a:txBody>
                    <a:bodyPr/>
                    <a:lstStyle/>
                    <a:p>
                      <a:r>
                        <a:rPr lang="en-US" dirty="0"/>
                        <a:t>White</a:t>
                      </a:r>
                    </a:p>
                  </a:txBody>
                  <a:tcPr/>
                </a:tc>
                <a:tc>
                  <a:txBody>
                    <a:bodyPr/>
                    <a:lstStyle/>
                    <a:p>
                      <a:r>
                        <a:rPr lang="en-US" dirty="0"/>
                        <a:t>University of Maryland</a:t>
                      </a:r>
                    </a:p>
                  </a:txBody>
                  <a:tcPr/>
                </a:tc>
                <a:tc>
                  <a:txBody>
                    <a:bodyPr/>
                    <a:lstStyle/>
                    <a:p>
                      <a:r>
                        <a:rPr lang="en-US" dirty="0"/>
                        <a:t>Seeing</a:t>
                      </a:r>
                    </a:p>
                  </a:txBody>
                  <a:tcPr/>
                </a:tc>
                <a:tc>
                  <a:txBody>
                    <a:bodyPr/>
                    <a:lstStyle/>
                    <a:p>
                      <a:r>
                        <a:rPr lang="en-US" dirty="0"/>
                        <a:t>Kinesiology</a:t>
                      </a:r>
                    </a:p>
                  </a:txBody>
                  <a:tcPr/>
                </a:tc>
                <a:tc>
                  <a:txBody>
                    <a:bodyPr/>
                    <a:lstStyle/>
                    <a:p>
                      <a:r>
                        <a:rPr lang="en-US" dirty="0"/>
                        <a:t>$ 45000</a:t>
                      </a:r>
                    </a:p>
                  </a:txBody>
                  <a:tcPr/>
                </a:tc>
                <a:extLst>
                  <a:ext uri="{0D108BD9-81ED-4DB2-BD59-A6C34878D82A}">
                    <a16:rowId xmlns:a16="http://schemas.microsoft.com/office/drawing/2014/main" val="214620938"/>
                  </a:ext>
                </a:extLst>
              </a:tr>
              <a:tr h="370840">
                <a:tc>
                  <a:txBody>
                    <a:bodyPr/>
                    <a:lstStyle/>
                    <a:p>
                      <a:r>
                        <a:rPr lang="en-US" dirty="0"/>
                        <a:t>Jennifer Singpurwalla</a:t>
                      </a:r>
                    </a:p>
                  </a:txBody>
                  <a:tcPr/>
                </a:tc>
                <a:tc>
                  <a:txBody>
                    <a:bodyPr/>
                    <a:lstStyle/>
                    <a:p>
                      <a:r>
                        <a:rPr lang="en-US" dirty="0"/>
                        <a:t>Female</a:t>
                      </a:r>
                    </a:p>
                  </a:txBody>
                  <a:tcPr/>
                </a:tc>
                <a:tc>
                  <a:txBody>
                    <a:bodyPr/>
                    <a:lstStyle/>
                    <a:p>
                      <a:r>
                        <a:rPr lang="en-US" dirty="0"/>
                        <a:t>White</a:t>
                      </a:r>
                    </a:p>
                  </a:txBody>
                  <a:tcPr/>
                </a:tc>
                <a:tc>
                  <a:txBody>
                    <a:bodyPr/>
                    <a:lstStyle/>
                    <a:p>
                      <a:r>
                        <a:rPr lang="en-US" dirty="0"/>
                        <a:t>University of Maryland</a:t>
                      </a:r>
                    </a:p>
                  </a:txBody>
                  <a:tcPr/>
                </a:tc>
                <a:tc>
                  <a:txBody>
                    <a:bodyPr/>
                    <a:lstStyle/>
                    <a:p>
                      <a:r>
                        <a:rPr lang="en-US" dirty="0"/>
                        <a:t>Hearing</a:t>
                      </a:r>
                    </a:p>
                  </a:txBody>
                  <a:tcPr/>
                </a:tc>
                <a:tc>
                  <a:txBody>
                    <a:bodyPr/>
                    <a:lstStyle/>
                    <a:p>
                      <a:r>
                        <a:rPr lang="en-US" b="1" i="1" dirty="0"/>
                        <a:t>Biology</a:t>
                      </a:r>
                    </a:p>
                  </a:txBody>
                  <a:tcPr/>
                </a:tc>
                <a:tc>
                  <a:txBody>
                    <a:bodyPr/>
                    <a:lstStyle/>
                    <a:p>
                      <a:r>
                        <a:rPr lang="en-US" b="1" i="1" dirty="0"/>
                        <a:t>$</a:t>
                      </a:r>
                      <a:r>
                        <a:rPr lang="en-US" dirty="0"/>
                        <a:t> </a:t>
                      </a:r>
                      <a:r>
                        <a:rPr lang="en-US" b="1" i="1" dirty="0"/>
                        <a:t>48000</a:t>
                      </a:r>
                    </a:p>
                  </a:txBody>
                  <a:tcPr/>
                </a:tc>
                <a:extLst>
                  <a:ext uri="{0D108BD9-81ED-4DB2-BD59-A6C34878D82A}">
                    <a16:rowId xmlns:a16="http://schemas.microsoft.com/office/drawing/2014/main" val="2168895663"/>
                  </a:ext>
                </a:extLst>
              </a:tr>
              <a:tr h="370840">
                <a:tc>
                  <a:txBody>
                    <a:bodyPr/>
                    <a:lstStyle/>
                    <a:p>
                      <a:r>
                        <a:rPr lang="en-US" dirty="0"/>
                        <a:t>Rachel Singpurwalla</a:t>
                      </a:r>
                    </a:p>
                  </a:txBody>
                  <a:tcPr/>
                </a:tc>
                <a:tc>
                  <a:txBody>
                    <a:bodyPr/>
                    <a:lstStyle/>
                    <a:p>
                      <a:r>
                        <a:rPr lang="en-US" dirty="0"/>
                        <a:t>Female</a:t>
                      </a:r>
                    </a:p>
                  </a:txBody>
                  <a:tcPr/>
                </a:tc>
                <a:tc>
                  <a:txBody>
                    <a:bodyPr/>
                    <a:lstStyle/>
                    <a:p>
                      <a:r>
                        <a:rPr lang="en-US" dirty="0"/>
                        <a:t>Asian</a:t>
                      </a:r>
                    </a:p>
                  </a:txBody>
                  <a:tcPr/>
                </a:tc>
                <a:tc>
                  <a:txBody>
                    <a:bodyPr/>
                    <a:lstStyle/>
                    <a:p>
                      <a:r>
                        <a:rPr lang="en-US" dirty="0"/>
                        <a:t>U.C., Boulder</a:t>
                      </a:r>
                    </a:p>
                  </a:txBody>
                  <a:tcPr/>
                </a:tc>
                <a:tc>
                  <a:txBody>
                    <a:bodyPr/>
                    <a:lstStyle/>
                    <a:p>
                      <a:r>
                        <a:rPr lang="en-US" dirty="0"/>
                        <a:t>None</a:t>
                      </a:r>
                    </a:p>
                  </a:txBody>
                  <a:tcPr/>
                </a:tc>
                <a:tc>
                  <a:txBody>
                    <a:bodyPr/>
                    <a:lstStyle/>
                    <a:p>
                      <a:r>
                        <a:rPr lang="en-US" dirty="0"/>
                        <a:t>Philosophy</a:t>
                      </a:r>
                    </a:p>
                  </a:txBody>
                  <a:tcPr/>
                </a:tc>
                <a:tc>
                  <a:txBody>
                    <a:bodyPr/>
                    <a:lstStyle/>
                    <a:p>
                      <a:r>
                        <a:rPr lang="en-US" dirty="0"/>
                        <a:t>$ 47000</a:t>
                      </a:r>
                    </a:p>
                  </a:txBody>
                  <a:tcPr/>
                </a:tc>
                <a:extLst>
                  <a:ext uri="{0D108BD9-81ED-4DB2-BD59-A6C34878D82A}">
                    <a16:rowId xmlns:a16="http://schemas.microsoft.com/office/drawing/2014/main" val="22409790"/>
                  </a:ext>
                </a:extLst>
              </a:tr>
              <a:tr h="370840">
                <a:tc>
                  <a:txBody>
                    <a:bodyPr/>
                    <a:lstStyle/>
                    <a:p>
                      <a:r>
                        <a:rPr lang="en-US" dirty="0"/>
                        <a:t>Chris Hamel</a:t>
                      </a:r>
                    </a:p>
                  </a:txBody>
                  <a:tcPr/>
                </a:tc>
                <a:tc>
                  <a:txBody>
                    <a:bodyPr/>
                    <a:lstStyle/>
                    <a:p>
                      <a:r>
                        <a:rPr lang="en-US" dirty="0"/>
                        <a:t>Female</a:t>
                      </a:r>
                    </a:p>
                  </a:txBody>
                  <a:tcPr/>
                </a:tc>
                <a:tc>
                  <a:txBody>
                    <a:bodyPr/>
                    <a:lstStyle/>
                    <a:p>
                      <a:r>
                        <a:rPr lang="en-US" dirty="0"/>
                        <a:t>White</a:t>
                      </a:r>
                    </a:p>
                  </a:txBody>
                  <a:tcPr/>
                </a:tc>
                <a:tc>
                  <a:txBody>
                    <a:bodyPr/>
                    <a:lstStyle/>
                    <a:p>
                      <a:r>
                        <a:rPr lang="en-US" dirty="0"/>
                        <a:t>U.C., Boulder</a:t>
                      </a:r>
                    </a:p>
                  </a:txBody>
                  <a:tcPr/>
                </a:tc>
                <a:tc>
                  <a:txBody>
                    <a:bodyPr/>
                    <a:lstStyle/>
                    <a:p>
                      <a:r>
                        <a:rPr lang="en-US" dirty="0"/>
                        <a:t>Lifting</a:t>
                      </a:r>
                    </a:p>
                  </a:txBody>
                  <a:tcPr/>
                </a:tc>
                <a:tc>
                  <a:txBody>
                    <a:bodyPr/>
                    <a:lstStyle/>
                    <a:p>
                      <a:r>
                        <a:rPr lang="en-US" b="1" i="1" dirty="0"/>
                        <a:t>Accounting</a:t>
                      </a:r>
                    </a:p>
                  </a:txBody>
                  <a:tcPr/>
                </a:tc>
                <a:tc>
                  <a:txBody>
                    <a:bodyPr/>
                    <a:lstStyle/>
                    <a:p>
                      <a:r>
                        <a:rPr lang="en-US" b="1" i="1" dirty="0"/>
                        <a:t>$ 45000</a:t>
                      </a:r>
                    </a:p>
                  </a:txBody>
                  <a:tcPr/>
                </a:tc>
                <a:extLst>
                  <a:ext uri="{0D108BD9-81ED-4DB2-BD59-A6C34878D82A}">
                    <a16:rowId xmlns:a16="http://schemas.microsoft.com/office/drawing/2014/main" val="903786954"/>
                  </a:ext>
                </a:extLst>
              </a:tr>
              <a:tr h="370840">
                <a:tc>
                  <a:txBody>
                    <a:bodyPr/>
                    <a:lstStyle/>
                    <a:p>
                      <a:r>
                        <a:rPr lang="en-US" dirty="0"/>
                        <a:t>Matt Williams</a:t>
                      </a:r>
                    </a:p>
                  </a:txBody>
                  <a:tcPr/>
                </a:tc>
                <a:tc>
                  <a:txBody>
                    <a:bodyPr/>
                    <a:lstStyle/>
                    <a:p>
                      <a:r>
                        <a:rPr lang="en-US" dirty="0"/>
                        <a:t>Male</a:t>
                      </a:r>
                    </a:p>
                  </a:txBody>
                  <a:tcPr/>
                </a:tc>
                <a:tc>
                  <a:txBody>
                    <a:bodyPr/>
                    <a:lstStyle/>
                    <a:p>
                      <a:r>
                        <a:rPr lang="en-US" dirty="0"/>
                        <a:t>Native American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U.C., Boulder</a:t>
                      </a:r>
                    </a:p>
                  </a:txBody>
                  <a:tcPr/>
                </a:tc>
                <a:tc>
                  <a:txBody>
                    <a:bodyPr/>
                    <a:lstStyle/>
                    <a:p>
                      <a:r>
                        <a:rPr lang="en-US" dirty="0"/>
                        <a:t>Cognitive</a:t>
                      </a:r>
                    </a:p>
                  </a:txBody>
                  <a:tcPr/>
                </a:tc>
                <a:tc>
                  <a:txBody>
                    <a:bodyPr/>
                    <a:lstStyle/>
                    <a:p>
                      <a:r>
                        <a:rPr lang="en-US" dirty="0"/>
                        <a:t>Statistics</a:t>
                      </a:r>
                    </a:p>
                  </a:txBody>
                  <a:tcPr/>
                </a:tc>
                <a:tc>
                  <a:txBody>
                    <a:bodyPr/>
                    <a:lstStyle/>
                    <a:p>
                      <a:r>
                        <a:rPr lang="en-US" dirty="0"/>
                        <a:t>$ 42000</a:t>
                      </a:r>
                    </a:p>
                  </a:txBody>
                  <a:tcPr/>
                </a:tc>
                <a:extLst>
                  <a:ext uri="{0D108BD9-81ED-4DB2-BD59-A6C34878D82A}">
                    <a16:rowId xmlns:a16="http://schemas.microsoft.com/office/drawing/2014/main" val="1598455467"/>
                  </a:ext>
                </a:extLst>
              </a:tr>
              <a:tr h="370840">
                <a:tc>
                  <a:txBody>
                    <a:bodyPr/>
                    <a:lstStyle/>
                    <a:p>
                      <a:r>
                        <a:rPr lang="en-US" dirty="0"/>
                        <a:t>…</a:t>
                      </a:r>
                    </a:p>
                  </a:txBody>
                  <a:tcPr/>
                </a:tc>
                <a:tc>
                  <a:txBody>
                    <a:bodyPr/>
                    <a:lstStyle/>
                    <a:p>
                      <a:r>
                        <a:rPr lang="en-US" dirty="0"/>
                        <a:t>…</a:t>
                      </a:r>
                    </a:p>
                  </a:txBody>
                  <a:tcPr/>
                </a:tc>
                <a:tc>
                  <a:txBody>
                    <a:bodyPr/>
                    <a:lstStyle/>
                    <a:p>
                      <a:endParaRPr lang="en-US" dirty="0"/>
                    </a:p>
                  </a:txBody>
                  <a:tcPr/>
                </a:tc>
                <a:tc>
                  <a:txBody>
                    <a:bodyPr/>
                    <a:lstStyle/>
                    <a:p>
                      <a:r>
                        <a:rPr lang="en-US" dirty="0"/>
                        <a:t>…</a:t>
                      </a:r>
                    </a:p>
                  </a:txBody>
                  <a:tcPr/>
                </a:tc>
                <a:tc>
                  <a:txBody>
                    <a:bodyPr/>
                    <a:lstStyle/>
                    <a:p>
                      <a:r>
                        <a:rPr lang="en-US" dirty="0"/>
                        <a:t>…</a:t>
                      </a:r>
                    </a:p>
                  </a:txBody>
                  <a:tcPr/>
                </a:tc>
                <a:tc>
                  <a:txBody>
                    <a:bodyPr/>
                    <a:lstStyle/>
                    <a:p>
                      <a:r>
                        <a:rPr lang="en-US" dirty="0"/>
                        <a:t>…</a:t>
                      </a:r>
                    </a:p>
                  </a:txBody>
                  <a:tcPr/>
                </a:tc>
                <a:tc>
                  <a:txBody>
                    <a:bodyPr/>
                    <a:lstStyle/>
                    <a:p>
                      <a:r>
                        <a:rPr lang="en-US" dirty="0"/>
                        <a:t>…</a:t>
                      </a:r>
                    </a:p>
                  </a:txBody>
                  <a:tcPr/>
                </a:tc>
                <a:extLst>
                  <a:ext uri="{0D108BD9-81ED-4DB2-BD59-A6C34878D82A}">
                    <a16:rowId xmlns:a16="http://schemas.microsoft.com/office/drawing/2014/main" val="3268765608"/>
                  </a:ext>
                </a:extLst>
              </a:tr>
              <a:tr h="370840">
                <a:tc>
                  <a:txBody>
                    <a:bodyPr/>
                    <a:lstStyle/>
                    <a:p>
                      <a:r>
                        <a:rPr lang="en-US" dirty="0"/>
                        <a:t>…</a:t>
                      </a:r>
                    </a:p>
                  </a:txBody>
                  <a:tcPr/>
                </a:tc>
                <a:tc>
                  <a:txBody>
                    <a:bodyPr/>
                    <a:lstStyle/>
                    <a:p>
                      <a:r>
                        <a:rPr lang="en-US" dirty="0"/>
                        <a:t>…</a:t>
                      </a:r>
                    </a:p>
                  </a:txBody>
                  <a:tcPr/>
                </a:tc>
                <a:tc>
                  <a:txBody>
                    <a:bodyPr/>
                    <a:lstStyle/>
                    <a:p>
                      <a:endParaRPr lang="en-US" dirty="0"/>
                    </a:p>
                  </a:txBody>
                  <a:tcPr/>
                </a:tc>
                <a:tc>
                  <a:txBody>
                    <a:bodyPr/>
                    <a:lstStyle/>
                    <a:p>
                      <a:r>
                        <a:rPr lang="en-US" dirty="0"/>
                        <a:t>…</a:t>
                      </a:r>
                    </a:p>
                  </a:txBody>
                  <a:tcPr/>
                </a:tc>
                <a:tc>
                  <a:txBody>
                    <a:bodyPr/>
                    <a:lstStyle/>
                    <a:p>
                      <a:r>
                        <a:rPr lang="en-US" dirty="0"/>
                        <a:t>…</a:t>
                      </a:r>
                    </a:p>
                  </a:txBody>
                  <a:tcPr/>
                </a:tc>
                <a:tc>
                  <a:txBody>
                    <a:bodyPr/>
                    <a:lstStyle/>
                    <a:p>
                      <a:r>
                        <a:rPr lang="en-US" dirty="0"/>
                        <a:t>…</a:t>
                      </a:r>
                    </a:p>
                  </a:txBody>
                  <a:tcPr/>
                </a:tc>
                <a:tc>
                  <a:txBody>
                    <a:bodyPr/>
                    <a:lstStyle/>
                    <a:p>
                      <a:r>
                        <a:rPr lang="en-US" dirty="0"/>
                        <a:t>…</a:t>
                      </a:r>
                    </a:p>
                  </a:txBody>
                  <a:tcPr/>
                </a:tc>
                <a:extLst>
                  <a:ext uri="{0D108BD9-81ED-4DB2-BD59-A6C34878D82A}">
                    <a16:rowId xmlns:a16="http://schemas.microsoft.com/office/drawing/2014/main" val="3365766379"/>
                  </a:ext>
                </a:extLst>
              </a:tr>
            </a:tbl>
          </a:graphicData>
        </a:graphic>
      </p:graphicFrame>
    </p:spTree>
    <p:extLst>
      <p:ext uri="{BB962C8B-B14F-4D97-AF65-F5344CB8AC3E}">
        <p14:creationId xmlns:p14="http://schemas.microsoft.com/office/powerpoint/2010/main" val="19367385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396F86-2628-4EB3-ADD1-079D88BBE407}"/>
              </a:ext>
            </a:extLst>
          </p:cNvPr>
          <p:cNvSpPr>
            <a:spLocks noGrp="1"/>
          </p:cNvSpPr>
          <p:nvPr>
            <p:ph type="title"/>
          </p:nvPr>
        </p:nvSpPr>
        <p:spPr>
          <a:xfrm>
            <a:off x="1066800" y="830582"/>
            <a:ext cx="10058400" cy="627797"/>
          </a:xfrm>
        </p:spPr>
        <p:txBody>
          <a:bodyPr>
            <a:normAutofit/>
          </a:bodyPr>
          <a:lstStyle/>
          <a:p>
            <a:r>
              <a:rPr lang="en-US" sz="4000" dirty="0"/>
              <a:t>Phase 4: 21</a:t>
            </a:r>
            <a:r>
              <a:rPr lang="en-US" sz="4000" baseline="30000" dirty="0"/>
              <a:t>st</a:t>
            </a:r>
            <a:r>
              <a:rPr lang="en-US" sz="4000" dirty="0"/>
              <a:t> Century Privacy Threats	</a:t>
            </a:r>
          </a:p>
        </p:txBody>
      </p:sp>
      <p:sp>
        <p:nvSpPr>
          <p:cNvPr id="3" name="Content Placeholder 2">
            <a:extLst>
              <a:ext uri="{FF2B5EF4-FFF2-40B4-BE49-F238E27FC236}">
                <a16:creationId xmlns:a16="http://schemas.microsoft.com/office/drawing/2014/main" id="{90D6B461-1922-48E1-9EE8-30CE7F3293FC}"/>
              </a:ext>
            </a:extLst>
          </p:cNvPr>
          <p:cNvSpPr>
            <a:spLocks noGrp="1"/>
          </p:cNvSpPr>
          <p:nvPr>
            <p:ph idx="1"/>
          </p:nvPr>
        </p:nvSpPr>
        <p:spPr>
          <a:xfrm>
            <a:off x="1066800" y="1947402"/>
            <a:ext cx="10058400" cy="4023360"/>
          </a:xfrm>
        </p:spPr>
        <p:txBody>
          <a:bodyPr>
            <a:normAutofit/>
          </a:bodyPr>
          <a:lstStyle/>
          <a:p>
            <a:r>
              <a:rPr lang="en-US" sz="3000" dirty="0"/>
              <a:t>General Timeframe: 2010 - Present</a:t>
            </a:r>
          </a:p>
          <a:p>
            <a:r>
              <a:rPr lang="en-US" sz="2400" dirty="0"/>
              <a:t>Major Milestones in Privacy Protection During this Period</a:t>
            </a:r>
          </a:p>
          <a:p>
            <a:pPr lvl="1">
              <a:buFont typeface="Arial" panose="020B0604020202020204" pitchFamily="34" charset="0"/>
              <a:buChar char="•"/>
            </a:pPr>
            <a:r>
              <a:rPr lang="en-US" sz="2200" dirty="0"/>
              <a:t>First Census results published online (2000)</a:t>
            </a:r>
            <a:endParaRPr lang="en-US" sz="2200" i="1" dirty="0"/>
          </a:p>
          <a:p>
            <a:pPr lvl="1">
              <a:buFont typeface="Arial" panose="020B0604020202020204" pitchFamily="34" charset="0"/>
              <a:buChar char="•"/>
            </a:pPr>
            <a:r>
              <a:rPr lang="en-US" sz="2200" dirty="0"/>
              <a:t>Differential privacy is born but not ready for implementation (2010)</a:t>
            </a:r>
          </a:p>
          <a:p>
            <a:pPr lvl="1">
              <a:buFont typeface="Arial" panose="020B0604020202020204" pitchFamily="34" charset="0"/>
              <a:buChar char="•"/>
            </a:pPr>
            <a:r>
              <a:rPr lang="en-US" sz="2200" dirty="0"/>
              <a:t>Differential privacy will be implemented in 2020 Census (2020)</a:t>
            </a:r>
          </a:p>
          <a:p>
            <a:pPr marL="201168" lvl="1" indent="0">
              <a:buNone/>
            </a:pPr>
            <a:r>
              <a:rPr lang="en-US" sz="2400" dirty="0"/>
              <a:t>Summary of Privacy/Confidentiality Milestones During this Period</a:t>
            </a:r>
          </a:p>
          <a:p>
            <a:pPr lvl="1">
              <a:buFont typeface="Arial" panose="020B0604020202020204" pitchFamily="34" charset="0"/>
              <a:buChar char="•"/>
            </a:pPr>
            <a:r>
              <a:rPr lang="en-US" sz="2400" dirty="0"/>
              <a:t>Differential privacy is used in Census.</a:t>
            </a:r>
          </a:p>
          <a:p>
            <a:pPr lvl="1">
              <a:buFont typeface="Arial" panose="020B0604020202020204" pitchFamily="34" charset="0"/>
              <a:buChar char="•"/>
            </a:pPr>
            <a:r>
              <a:rPr lang="en-US" sz="2400" dirty="0"/>
              <a:t>Research data centers are fortified.</a:t>
            </a:r>
          </a:p>
          <a:p>
            <a:pPr lvl="1">
              <a:buFont typeface="Arial" panose="020B0604020202020204" pitchFamily="34" charset="0"/>
              <a:buChar char="•"/>
            </a:pPr>
            <a:r>
              <a:rPr lang="en-US" sz="2400" dirty="0"/>
              <a:t>Online tool generators with SDL implemented are rolled-out.</a:t>
            </a:r>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CBC313AC-D079-4374-A0F6-A7B2278551D8}"/>
              </a:ext>
            </a:extLst>
          </p:cNvPr>
          <p:cNvSpPr>
            <a:spLocks noGrp="1"/>
          </p:cNvSpPr>
          <p:nvPr>
            <p:ph type="sldNum" sz="quarter" idx="12"/>
          </p:nvPr>
        </p:nvSpPr>
        <p:spPr/>
        <p:txBody>
          <a:bodyPr/>
          <a:lstStyle/>
          <a:p>
            <a:fld id="{65F1CF43-9964-46B2-AF67-31A9D73CF057}" type="slidenum">
              <a:rPr lang="en-US" smtClean="0"/>
              <a:t>25</a:t>
            </a:fld>
            <a:endParaRPr lang="en-US"/>
          </a:p>
        </p:txBody>
      </p:sp>
    </p:spTree>
    <p:extLst>
      <p:ext uri="{BB962C8B-B14F-4D97-AF65-F5344CB8AC3E}">
        <p14:creationId xmlns:p14="http://schemas.microsoft.com/office/powerpoint/2010/main" val="5392728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E3E9E3-CF23-4352-8BCC-CD8241BC5038}"/>
              </a:ext>
            </a:extLst>
          </p:cNvPr>
          <p:cNvSpPr>
            <a:spLocks noGrp="1"/>
          </p:cNvSpPr>
          <p:nvPr>
            <p:ph type="title"/>
          </p:nvPr>
        </p:nvSpPr>
        <p:spPr/>
        <p:txBody>
          <a:bodyPr>
            <a:normAutofit/>
          </a:bodyPr>
          <a:lstStyle/>
          <a:p>
            <a:pPr algn="ctr"/>
            <a:r>
              <a:rPr lang="en-US" sz="2800" dirty="0"/>
              <a:t>A Motivating Example (from Phase 4)</a:t>
            </a:r>
            <a:br>
              <a:rPr lang="en-US" sz="2800" dirty="0"/>
            </a:br>
            <a:r>
              <a:rPr lang="en-US" sz="2800" dirty="0"/>
              <a:t>Doctorate Earners in Ag. Econ from UMD – 2018 DRF</a:t>
            </a:r>
          </a:p>
        </p:txBody>
      </p:sp>
      <p:sp>
        <p:nvSpPr>
          <p:cNvPr id="15" name="Text Placeholder 14">
            <a:extLst>
              <a:ext uri="{FF2B5EF4-FFF2-40B4-BE49-F238E27FC236}">
                <a16:creationId xmlns:a16="http://schemas.microsoft.com/office/drawing/2014/main" id="{9DA8181C-76A5-409C-BCE9-D78A8D69D2BC}"/>
              </a:ext>
            </a:extLst>
          </p:cNvPr>
          <p:cNvSpPr>
            <a:spLocks noGrp="1"/>
          </p:cNvSpPr>
          <p:nvPr>
            <p:ph type="body" idx="1"/>
          </p:nvPr>
        </p:nvSpPr>
        <p:spPr>
          <a:xfrm>
            <a:off x="814385" y="866776"/>
            <a:ext cx="5157787" cy="823912"/>
          </a:xfrm>
        </p:spPr>
        <p:txBody>
          <a:bodyPr/>
          <a:lstStyle/>
          <a:p>
            <a:r>
              <a:rPr lang="en-US" dirty="0"/>
              <a:t> </a:t>
            </a:r>
          </a:p>
        </p:txBody>
      </p:sp>
      <p:graphicFrame>
        <p:nvGraphicFramePr>
          <p:cNvPr id="10" name="Table 10">
            <a:extLst>
              <a:ext uri="{FF2B5EF4-FFF2-40B4-BE49-F238E27FC236}">
                <a16:creationId xmlns:a16="http://schemas.microsoft.com/office/drawing/2014/main" id="{A21C44D3-4BE2-4C98-A367-BA231DB23A2C}"/>
              </a:ext>
            </a:extLst>
          </p:cNvPr>
          <p:cNvGraphicFramePr>
            <a:graphicFrameLocks noGrp="1"/>
          </p:cNvGraphicFramePr>
          <p:nvPr>
            <p:ph sz="half" idx="2"/>
            <p:extLst>
              <p:ext uri="{D42A27DB-BD31-4B8C-83A1-F6EECF244321}">
                <p14:modId xmlns:p14="http://schemas.microsoft.com/office/powerpoint/2010/main" val="3020073590"/>
              </p:ext>
            </p:extLst>
          </p:nvPr>
        </p:nvGraphicFramePr>
        <p:xfrm>
          <a:off x="6096000" y="2651343"/>
          <a:ext cx="4938714" cy="2865120"/>
        </p:xfrm>
        <a:graphic>
          <a:graphicData uri="http://schemas.openxmlformats.org/drawingml/2006/table">
            <a:tbl>
              <a:tblPr firstRow="1" bandRow="1">
                <a:tableStyleId>{5C22544A-7EE6-4342-B048-85BDC9FD1C3A}</a:tableStyleId>
              </a:tblPr>
              <a:tblGrid>
                <a:gridCol w="1646238">
                  <a:extLst>
                    <a:ext uri="{9D8B030D-6E8A-4147-A177-3AD203B41FA5}">
                      <a16:colId xmlns:a16="http://schemas.microsoft.com/office/drawing/2014/main" val="2317764821"/>
                    </a:ext>
                  </a:extLst>
                </a:gridCol>
                <a:gridCol w="1646238">
                  <a:extLst>
                    <a:ext uri="{9D8B030D-6E8A-4147-A177-3AD203B41FA5}">
                      <a16:colId xmlns:a16="http://schemas.microsoft.com/office/drawing/2014/main" val="3358966682"/>
                    </a:ext>
                  </a:extLst>
                </a:gridCol>
                <a:gridCol w="1646238">
                  <a:extLst>
                    <a:ext uri="{9D8B030D-6E8A-4147-A177-3AD203B41FA5}">
                      <a16:colId xmlns:a16="http://schemas.microsoft.com/office/drawing/2014/main" val="330436240"/>
                    </a:ext>
                  </a:extLst>
                </a:gridCol>
              </a:tblGrid>
              <a:tr h="370840">
                <a:tc>
                  <a:txBody>
                    <a:bodyPr/>
                    <a:lstStyle/>
                    <a:p>
                      <a:pPr algn="ctr"/>
                      <a:r>
                        <a:rPr lang="en-US" dirty="0"/>
                        <a:t>Limitation</a:t>
                      </a:r>
                    </a:p>
                  </a:txBody>
                  <a:tcPr marL="87128" marR="87128"/>
                </a:tc>
                <a:tc>
                  <a:txBody>
                    <a:bodyPr/>
                    <a:lstStyle/>
                    <a:p>
                      <a:pPr algn="ctr"/>
                      <a:r>
                        <a:rPr lang="en-US" dirty="0"/>
                        <a:t>Count</a:t>
                      </a:r>
                    </a:p>
                  </a:txBody>
                  <a:tcPr marL="87128" marR="87128"/>
                </a:tc>
                <a:tc>
                  <a:txBody>
                    <a:bodyPr/>
                    <a:lstStyle/>
                    <a:p>
                      <a:pPr algn="ctr"/>
                      <a:r>
                        <a:rPr lang="en-US" dirty="0"/>
                        <a:t>Expected Median Salary</a:t>
                      </a:r>
                    </a:p>
                  </a:txBody>
                  <a:tcPr marL="87128" marR="87128"/>
                </a:tc>
                <a:extLst>
                  <a:ext uri="{0D108BD9-81ED-4DB2-BD59-A6C34878D82A}">
                    <a16:rowId xmlns:a16="http://schemas.microsoft.com/office/drawing/2014/main" val="3639707381"/>
                  </a:ext>
                </a:extLst>
              </a:tr>
              <a:tr h="370840">
                <a:tc>
                  <a:txBody>
                    <a:bodyPr/>
                    <a:lstStyle/>
                    <a:p>
                      <a:r>
                        <a:rPr lang="en-US" dirty="0"/>
                        <a:t>Seeing</a:t>
                      </a:r>
                    </a:p>
                  </a:txBody>
                  <a:tcPr marL="87128" marR="87128"/>
                </a:tc>
                <a:tc>
                  <a:txBody>
                    <a:bodyPr/>
                    <a:lstStyle/>
                    <a:p>
                      <a:r>
                        <a:rPr lang="en-US" dirty="0"/>
                        <a:t>5</a:t>
                      </a:r>
                    </a:p>
                  </a:txBody>
                  <a:tcPr marL="87128" marR="87128"/>
                </a:tc>
                <a:tc>
                  <a:txBody>
                    <a:bodyPr/>
                    <a:lstStyle/>
                    <a:p>
                      <a:r>
                        <a:rPr lang="en-US" dirty="0"/>
                        <a:t>$ 45000</a:t>
                      </a:r>
                    </a:p>
                  </a:txBody>
                  <a:tcPr marL="87128" marR="87128"/>
                </a:tc>
                <a:extLst>
                  <a:ext uri="{0D108BD9-81ED-4DB2-BD59-A6C34878D82A}">
                    <a16:rowId xmlns:a16="http://schemas.microsoft.com/office/drawing/2014/main" val="214620938"/>
                  </a:ext>
                </a:extLst>
              </a:tr>
              <a:tr h="370840">
                <a:tc>
                  <a:txBody>
                    <a:bodyPr/>
                    <a:lstStyle/>
                    <a:p>
                      <a:r>
                        <a:rPr lang="en-US" dirty="0"/>
                        <a:t>Hearing</a:t>
                      </a:r>
                    </a:p>
                  </a:txBody>
                  <a:tcPr marL="87128" marR="87128"/>
                </a:tc>
                <a:tc>
                  <a:txBody>
                    <a:bodyPr/>
                    <a:lstStyle/>
                    <a:p>
                      <a:r>
                        <a:rPr lang="en-US" dirty="0"/>
                        <a:t>6</a:t>
                      </a:r>
                    </a:p>
                  </a:txBody>
                  <a:tcPr marL="87128" marR="87128"/>
                </a:tc>
                <a:tc>
                  <a:txBody>
                    <a:bodyPr/>
                    <a:lstStyle/>
                    <a:p>
                      <a:r>
                        <a:rPr lang="en-US" dirty="0"/>
                        <a:t>$ 45000</a:t>
                      </a:r>
                    </a:p>
                  </a:txBody>
                  <a:tcPr marL="87128" marR="87128"/>
                </a:tc>
                <a:extLst>
                  <a:ext uri="{0D108BD9-81ED-4DB2-BD59-A6C34878D82A}">
                    <a16:rowId xmlns:a16="http://schemas.microsoft.com/office/drawing/2014/main" val="2168895663"/>
                  </a:ext>
                </a:extLst>
              </a:tr>
              <a:tr h="370840">
                <a:tc>
                  <a:txBody>
                    <a:bodyPr/>
                    <a:lstStyle/>
                    <a:p>
                      <a:r>
                        <a:rPr lang="en-US" dirty="0"/>
                        <a:t>Walking</a:t>
                      </a:r>
                    </a:p>
                  </a:txBody>
                  <a:tcPr marL="87128" marR="87128"/>
                </a:tc>
                <a:tc>
                  <a:txBody>
                    <a:bodyPr/>
                    <a:lstStyle/>
                    <a:p>
                      <a:r>
                        <a:rPr lang="en-US" dirty="0"/>
                        <a:t>7</a:t>
                      </a:r>
                    </a:p>
                  </a:txBody>
                  <a:tcPr marL="87128" marR="87128"/>
                </a:tc>
                <a:tc>
                  <a:txBody>
                    <a:bodyPr/>
                    <a:lstStyle/>
                    <a:p>
                      <a:r>
                        <a:rPr lang="en-US" dirty="0"/>
                        <a:t>$ 47000</a:t>
                      </a:r>
                    </a:p>
                  </a:txBody>
                  <a:tcPr marL="87128" marR="87128"/>
                </a:tc>
                <a:extLst>
                  <a:ext uri="{0D108BD9-81ED-4DB2-BD59-A6C34878D82A}">
                    <a16:rowId xmlns:a16="http://schemas.microsoft.com/office/drawing/2014/main" val="22409790"/>
                  </a:ext>
                </a:extLst>
              </a:tr>
              <a:tr h="370840">
                <a:tc>
                  <a:txBody>
                    <a:bodyPr/>
                    <a:lstStyle/>
                    <a:p>
                      <a:r>
                        <a:rPr lang="en-US" dirty="0"/>
                        <a:t>Lifting</a:t>
                      </a:r>
                    </a:p>
                  </a:txBody>
                  <a:tcPr marL="87128" marR="87128"/>
                </a:tc>
                <a:tc>
                  <a:txBody>
                    <a:bodyPr/>
                    <a:lstStyle/>
                    <a:p>
                      <a:r>
                        <a:rPr lang="en-US" dirty="0"/>
                        <a:t>6</a:t>
                      </a:r>
                    </a:p>
                  </a:txBody>
                  <a:tcPr marL="87128" marR="87128"/>
                </a:tc>
                <a:tc>
                  <a:txBody>
                    <a:bodyPr/>
                    <a:lstStyle/>
                    <a:p>
                      <a:r>
                        <a:rPr lang="en-US" dirty="0"/>
                        <a:t>$ 48000</a:t>
                      </a:r>
                    </a:p>
                  </a:txBody>
                  <a:tcPr marL="87128" marR="87128"/>
                </a:tc>
                <a:extLst>
                  <a:ext uri="{0D108BD9-81ED-4DB2-BD59-A6C34878D82A}">
                    <a16:rowId xmlns:a16="http://schemas.microsoft.com/office/drawing/2014/main" val="903786954"/>
                  </a:ext>
                </a:extLst>
              </a:tr>
              <a:tr h="370840">
                <a:tc>
                  <a:txBody>
                    <a:bodyPr/>
                    <a:lstStyle/>
                    <a:p>
                      <a:r>
                        <a:rPr lang="en-US" dirty="0"/>
                        <a:t>Cognitive</a:t>
                      </a:r>
                    </a:p>
                  </a:txBody>
                  <a:tcPr marL="87128" marR="87128"/>
                </a:tc>
                <a:tc>
                  <a:txBody>
                    <a:bodyPr/>
                    <a:lstStyle/>
                    <a:p>
                      <a:r>
                        <a:rPr lang="en-US" dirty="0"/>
                        <a:t>4</a:t>
                      </a:r>
                    </a:p>
                  </a:txBody>
                  <a:tcPr marL="87128" marR="87128"/>
                </a:tc>
                <a:tc>
                  <a:txBody>
                    <a:bodyPr/>
                    <a:lstStyle/>
                    <a:p>
                      <a:r>
                        <a:rPr lang="en-US" dirty="0"/>
                        <a:t>$ 41900</a:t>
                      </a:r>
                    </a:p>
                  </a:txBody>
                  <a:tcPr marL="87128" marR="87128"/>
                </a:tc>
                <a:extLst>
                  <a:ext uri="{0D108BD9-81ED-4DB2-BD59-A6C34878D82A}">
                    <a16:rowId xmlns:a16="http://schemas.microsoft.com/office/drawing/2014/main" val="1598455467"/>
                  </a:ext>
                </a:extLst>
              </a:tr>
              <a:tr h="370840">
                <a:tc>
                  <a:txBody>
                    <a:bodyPr/>
                    <a:lstStyle/>
                    <a:p>
                      <a:r>
                        <a:rPr lang="en-US" dirty="0"/>
                        <a:t>Total</a:t>
                      </a:r>
                    </a:p>
                  </a:txBody>
                  <a:tcPr marL="87128" marR="87128"/>
                </a:tc>
                <a:tc>
                  <a:txBody>
                    <a:bodyPr/>
                    <a:lstStyle/>
                    <a:p>
                      <a:r>
                        <a:rPr lang="en-US" dirty="0"/>
                        <a:t>16</a:t>
                      </a:r>
                    </a:p>
                  </a:txBody>
                  <a:tcPr marL="87128" marR="87128"/>
                </a:tc>
                <a:tc>
                  <a:txBody>
                    <a:bodyPr/>
                    <a:lstStyle/>
                    <a:p>
                      <a:r>
                        <a:rPr lang="en-US" dirty="0"/>
                        <a:t>$ 47000</a:t>
                      </a:r>
                    </a:p>
                  </a:txBody>
                  <a:tcPr marL="87128" marR="87128"/>
                </a:tc>
                <a:extLst>
                  <a:ext uri="{0D108BD9-81ED-4DB2-BD59-A6C34878D82A}">
                    <a16:rowId xmlns:a16="http://schemas.microsoft.com/office/drawing/2014/main" val="3268765608"/>
                  </a:ext>
                </a:extLst>
              </a:tr>
            </a:tbl>
          </a:graphicData>
        </a:graphic>
      </p:graphicFrame>
      <p:sp>
        <p:nvSpPr>
          <p:cNvPr id="8" name="Text Placeholder 7">
            <a:extLst>
              <a:ext uri="{FF2B5EF4-FFF2-40B4-BE49-F238E27FC236}">
                <a16:creationId xmlns:a16="http://schemas.microsoft.com/office/drawing/2014/main" id="{7ADEB3A8-075A-4762-9D69-0D8C4268FA76}"/>
              </a:ext>
            </a:extLst>
          </p:cNvPr>
          <p:cNvSpPr>
            <a:spLocks noGrp="1"/>
          </p:cNvSpPr>
          <p:nvPr>
            <p:ph type="body" sz="quarter" idx="3"/>
          </p:nvPr>
        </p:nvSpPr>
        <p:spPr>
          <a:xfrm>
            <a:off x="814387" y="1681163"/>
            <a:ext cx="5183188" cy="823912"/>
          </a:xfrm>
        </p:spPr>
        <p:txBody>
          <a:bodyPr/>
          <a:lstStyle/>
          <a:p>
            <a:r>
              <a:rPr lang="en-US" dirty="0"/>
              <a:t>Analysis 1 (conducted Oct. 2019)</a:t>
            </a:r>
          </a:p>
        </p:txBody>
      </p:sp>
      <p:sp>
        <p:nvSpPr>
          <p:cNvPr id="4" name="Slide Number Placeholder 3">
            <a:extLst>
              <a:ext uri="{FF2B5EF4-FFF2-40B4-BE49-F238E27FC236}">
                <a16:creationId xmlns:a16="http://schemas.microsoft.com/office/drawing/2014/main" id="{42A530AC-9725-48A1-BB0C-A8FB015D3E4F}"/>
              </a:ext>
            </a:extLst>
          </p:cNvPr>
          <p:cNvSpPr>
            <a:spLocks noGrp="1"/>
          </p:cNvSpPr>
          <p:nvPr>
            <p:ph type="sldNum" sz="quarter" idx="12"/>
          </p:nvPr>
        </p:nvSpPr>
        <p:spPr/>
        <p:txBody>
          <a:bodyPr/>
          <a:lstStyle/>
          <a:p>
            <a:fld id="{65F1CF43-9964-46B2-AF67-31A9D73CF057}" type="slidenum">
              <a:rPr lang="en-US" smtClean="0"/>
              <a:t>26</a:t>
            </a:fld>
            <a:endParaRPr lang="en-US"/>
          </a:p>
        </p:txBody>
      </p:sp>
      <p:graphicFrame>
        <p:nvGraphicFramePr>
          <p:cNvPr id="13" name="Table 10">
            <a:extLst>
              <a:ext uri="{FF2B5EF4-FFF2-40B4-BE49-F238E27FC236}">
                <a16:creationId xmlns:a16="http://schemas.microsoft.com/office/drawing/2014/main" id="{8F699799-6C70-44F5-B6F6-9710CF9701B3}"/>
              </a:ext>
            </a:extLst>
          </p:cNvPr>
          <p:cNvGraphicFramePr>
            <a:graphicFrameLocks/>
          </p:cNvGraphicFramePr>
          <p:nvPr>
            <p:extLst>
              <p:ext uri="{D42A27DB-BD31-4B8C-83A1-F6EECF244321}">
                <p14:modId xmlns:p14="http://schemas.microsoft.com/office/powerpoint/2010/main" val="3075128829"/>
              </p:ext>
            </p:extLst>
          </p:nvPr>
        </p:nvGraphicFramePr>
        <p:xfrm>
          <a:off x="788985" y="2587070"/>
          <a:ext cx="5183187" cy="2883736"/>
        </p:xfrm>
        <a:graphic>
          <a:graphicData uri="http://schemas.openxmlformats.org/drawingml/2006/table">
            <a:tbl>
              <a:tblPr firstRow="1" bandRow="1">
                <a:tableStyleId>{5C22544A-7EE6-4342-B048-85BDC9FD1C3A}</a:tableStyleId>
              </a:tblPr>
              <a:tblGrid>
                <a:gridCol w="1727729">
                  <a:extLst>
                    <a:ext uri="{9D8B030D-6E8A-4147-A177-3AD203B41FA5}">
                      <a16:colId xmlns:a16="http://schemas.microsoft.com/office/drawing/2014/main" val="2317764821"/>
                    </a:ext>
                  </a:extLst>
                </a:gridCol>
                <a:gridCol w="1727729">
                  <a:extLst>
                    <a:ext uri="{9D8B030D-6E8A-4147-A177-3AD203B41FA5}">
                      <a16:colId xmlns:a16="http://schemas.microsoft.com/office/drawing/2014/main" val="3358966682"/>
                    </a:ext>
                  </a:extLst>
                </a:gridCol>
                <a:gridCol w="1727729">
                  <a:extLst>
                    <a:ext uri="{9D8B030D-6E8A-4147-A177-3AD203B41FA5}">
                      <a16:colId xmlns:a16="http://schemas.microsoft.com/office/drawing/2014/main" val="330436240"/>
                    </a:ext>
                  </a:extLst>
                </a:gridCol>
              </a:tblGrid>
              <a:tr h="658696">
                <a:tc>
                  <a:txBody>
                    <a:bodyPr/>
                    <a:lstStyle/>
                    <a:p>
                      <a:pPr algn="ctr"/>
                      <a:r>
                        <a:rPr lang="en-US" dirty="0"/>
                        <a:t>Limitation</a:t>
                      </a:r>
                    </a:p>
                  </a:txBody>
                  <a:tcPr/>
                </a:tc>
                <a:tc>
                  <a:txBody>
                    <a:bodyPr/>
                    <a:lstStyle/>
                    <a:p>
                      <a:pPr algn="ctr"/>
                      <a:r>
                        <a:rPr lang="en-US" dirty="0"/>
                        <a:t>Count</a:t>
                      </a:r>
                    </a:p>
                  </a:txBody>
                  <a:tcPr/>
                </a:tc>
                <a:tc>
                  <a:txBody>
                    <a:bodyPr/>
                    <a:lstStyle/>
                    <a:p>
                      <a:pPr algn="ctr"/>
                      <a:r>
                        <a:rPr lang="en-US" dirty="0"/>
                        <a:t>Expected Median Salary</a:t>
                      </a:r>
                    </a:p>
                  </a:txBody>
                  <a:tcPr/>
                </a:tc>
                <a:extLst>
                  <a:ext uri="{0D108BD9-81ED-4DB2-BD59-A6C34878D82A}">
                    <a16:rowId xmlns:a16="http://schemas.microsoft.com/office/drawing/2014/main" val="3639707381"/>
                  </a:ext>
                </a:extLst>
              </a:tr>
              <a:tr h="370840">
                <a:tc>
                  <a:txBody>
                    <a:bodyPr/>
                    <a:lstStyle/>
                    <a:p>
                      <a:r>
                        <a:rPr lang="en-US" dirty="0"/>
                        <a:t>Seeing</a:t>
                      </a:r>
                    </a:p>
                  </a:txBody>
                  <a:tcPr/>
                </a:tc>
                <a:tc>
                  <a:txBody>
                    <a:bodyPr/>
                    <a:lstStyle/>
                    <a:p>
                      <a:r>
                        <a:rPr lang="en-US" dirty="0"/>
                        <a:t>5</a:t>
                      </a:r>
                    </a:p>
                  </a:txBody>
                  <a:tcPr/>
                </a:tc>
                <a:tc>
                  <a:txBody>
                    <a:bodyPr/>
                    <a:lstStyle/>
                    <a:p>
                      <a:r>
                        <a:rPr lang="en-US" dirty="0"/>
                        <a:t>$ 45000</a:t>
                      </a:r>
                    </a:p>
                  </a:txBody>
                  <a:tcPr/>
                </a:tc>
                <a:extLst>
                  <a:ext uri="{0D108BD9-81ED-4DB2-BD59-A6C34878D82A}">
                    <a16:rowId xmlns:a16="http://schemas.microsoft.com/office/drawing/2014/main" val="214620938"/>
                  </a:ext>
                </a:extLst>
              </a:tr>
              <a:tr h="370840">
                <a:tc>
                  <a:txBody>
                    <a:bodyPr/>
                    <a:lstStyle/>
                    <a:p>
                      <a:r>
                        <a:rPr lang="en-US" dirty="0"/>
                        <a:t>Hearing</a:t>
                      </a:r>
                    </a:p>
                  </a:txBody>
                  <a:tcPr/>
                </a:tc>
                <a:tc>
                  <a:txBody>
                    <a:bodyPr/>
                    <a:lstStyle/>
                    <a:p>
                      <a:r>
                        <a:rPr lang="en-US" dirty="0"/>
                        <a:t>6</a:t>
                      </a:r>
                    </a:p>
                  </a:txBody>
                  <a:tcPr/>
                </a:tc>
                <a:tc>
                  <a:txBody>
                    <a:bodyPr/>
                    <a:lstStyle/>
                    <a:p>
                      <a:r>
                        <a:rPr lang="en-US" dirty="0"/>
                        <a:t>$ 45000</a:t>
                      </a:r>
                    </a:p>
                  </a:txBody>
                  <a:tcPr/>
                </a:tc>
                <a:extLst>
                  <a:ext uri="{0D108BD9-81ED-4DB2-BD59-A6C34878D82A}">
                    <a16:rowId xmlns:a16="http://schemas.microsoft.com/office/drawing/2014/main" val="2168895663"/>
                  </a:ext>
                </a:extLst>
              </a:tr>
              <a:tr h="370840">
                <a:tc>
                  <a:txBody>
                    <a:bodyPr/>
                    <a:lstStyle/>
                    <a:p>
                      <a:r>
                        <a:rPr lang="en-US" dirty="0"/>
                        <a:t>Walking</a:t>
                      </a:r>
                    </a:p>
                  </a:txBody>
                  <a:tcPr/>
                </a:tc>
                <a:tc>
                  <a:txBody>
                    <a:bodyPr/>
                    <a:lstStyle/>
                    <a:p>
                      <a:r>
                        <a:rPr lang="en-US" dirty="0"/>
                        <a:t>7</a:t>
                      </a:r>
                    </a:p>
                  </a:txBody>
                  <a:tcPr/>
                </a:tc>
                <a:tc>
                  <a:txBody>
                    <a:bodyPr/>
                    <a:lstStyle/>
                    <a:p>
                      <a:r>
                        <a:rPr lang="en-US" dirty="0"/>
                        <a:t>$ 47000</a:t>
                      </a:r>
                    </a:p>
                  </a:txBody>
                  <a:tcPr/>
                </a:tc>
                <a:extLst>
                  <a:ext uri="{0D108BD9-81ED-4DB2-BD59-A6C34878D82A}">
                    <a16:rowId xmlns:a16="http://schemas.microsoft.com/office/drawing/2014/main" val="22409790"/>
                  </a:ext>
                </a:extLst>
              </a:tr>
              <a:tr h="370840">
                <a:tc>
                  <a:txBody>
                    <a:bodyPr/>
                    <a:lstStyle/>
                    <a:p>
                      <a:r>
                        <a:rPr lang="en-US" dirty="0"/>
                        <a:t>Lifting</a:t>
                      </a:r>
                    </a:p>
                  </a:txBody>
                  <a:tcPr/>
                </a:tc>
                <a:tc>
                  <a:txBody>
                    <a:bodyPr/>
                    <a:lstStyle/>
                    <a:p>
                      <a:r>
                        <a:rPr lang="en-US" dirty="0"/>
                        <a:t>6</a:t>
                      </a:r>
                    </a:p>
                  </a:txBody>
                  <a:tcPr/>
                </a:tc>
                <a:tc>
                  <a:txBody>
                    <a:bodyPr/>
                    <a:lstStyle/>
                    <a:p>
                      <a:r>
                        <a:rPr lang="en-US" dirty="0"/>
                        <a:t>$ 48000</a:t>
                      </a:r>
                    </a:p>
                  </a:txBody>
                  <a:tcPr/>
                </a:tc>
                <a:extLst>
                  <a:ext uri="{0D108BD9-81ED-4DB2-BD59-A6C34878D82A}">
                    <a16:rowId xmlns:a16="http://schemas.microsoft.com/office/drawing/2014/main" val="903786954"/>
                  </a:ext>
                </a:extLst>
              </a:tr>
              <a:tr h="370840">
                <a:tc>
                  <a:txBody>
                    <a:bodyPr/>
                    <a:lstStyle/>
                    <a:p>
                      <a:r>
                        <a:rPr lang="en-US" dirty="0"/>
                        <a:t>Cognitive</a:t>
                      </a:r>
                    </a:p>
                  </a:txBody>
                  <a:tcPr/>
                </a:tc>
                <a:tc>
                  <a:txBody>
                    <a:bodyPr/>
                    <a:lstStyle/>
                    <a:p>
                      <a:r>
                        <a:rPr lang="en-US" dirty="0"/>
                        <a:t>3</a:t>
                      </a:r>
                    </a:p>
                  </a:txBody>
                  <a:tcPr/>
                </a:tc>
                <a:tc>
                  <a:txBody>
                    <a:bodyPr/>
                    <a:lstStyle/>
                    <a:p>
                      <a:r>
                        <a:rPr lang="en-US" dirty="0"/>
                        <a:t>$ 42000</a:t>
                      </a:r>
                    </a:p>
                  </a:txBody>
                  <a:tcPr/>
                </a:tc>
                <a:extLst>
                  <a:ext uri="{0D108BD9-81ED-4DB2-BD59-A6C34878D82A}">
                    <a16:rowId xmlns:a16="http://schemas.microsoft.com/office/drawing/2014/main" val="1598455467"/>
                  </a:ext>
                </a:extLst>
              </a:tr>
              <a:tr h="370840">
                <a:tc>
                  <a:txBody>
                    <a:bodyPr/>
                    <a:lstStyle/>
                    <a:p>
                      <a:r>
                        <a:rPr lang="en-US" dirty="0"/>
                        <a:t>Total</a:t>
                      </a:r>
                    </a:p>
                  </a:txBody>
                  <a:tcPr/>
                </a:tc>
                <a:tc>
                  <a:txBody>
                    <a:bodyPr/>
                    <a:lstStyle/>
                    <a:p>
                      <a:r>
                        <a:rPr lang="en-US" dirty="0"/>
                        <a:t>15</a:t>
                      </a:r>
                    </a:p>
                  </a:txBody>
                  <a:tcPr/>
                </a:tc>
                <a:tc>
                  <a:txBody>
                    <a:bodyPr/>
                    <a:lstStyle/>
                    <a:p>
                      <a:r>
                        <a:rPr lang="en-US" dirty="0"/>
                        <a:t>$ 47000</a:t>
                      </a:r>
                    </a:p>
                  </a:txBody>
                  <a:tcPr/>
                </a:tc>
                <a:extLst>
                  <a:ext uri="{0D108BD9-81ED-4DB2-BD59-A6C34878D82A}">
                    <a16:rowId xmlns:a16="http://schemas.microsoft.com/office/drawing/2014/main" val="3268765608"/>
                  </a:ext>
                </a:extLst>
              </a:tr>
            </a:tbl>
          </a:graphicData>
        </a:graphic>
      </p:graphicFrame>
      <p:sp>
        <p:nvSpPr>
          <p:cNvPr id="17" name="Text Placeholder 7">
            <a:extLst>
              <a:ext uri="{FF2B5EF4-FFF2-40B4-BE49-F238E27FC236}">
                <a16:creationId xmlns:a16="http://schemas.microsoft.com/office/drawing/2014/main" id="{6F9C72B2-58E2-4241-90B3-F70A38D1942F}"/>
              </a:ext>
            </a:extLst>
          </p:cNvPr>
          <p:cNvSpPr txBox="1">
            <a:spLocks/>
          </p:cNvSpPr>
          <p:nvPr/>
        </p:nvSpPr>
        <p:spPr>
          <a:xfrm>
            <a:off x="6194427" y="1690688"/>
            <a:ext cx="5183188" cy="823912"/>
          </a:xfrm>
          <a:prstGeom prst="rect">
            <a:avLst/>
          </a:prstGeom>
        </p:spPr>
        <p:txBody>
          <a:bodyPr vert="horz" lIns="91440" tIns="45720" rIns="91440" bIns="45720" rtlCol="0" anchor="b">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US" dirty="0"/>
              <a:t>Analysis 2 (conducted Feb. 2020)</a:t>
            </a:r>
          </a:p>
        </p:txBody>
      </p:sp>
    </p:spTree>
    <p:extLst>
      <p:ext uri="{BB962C8B-B14F-4D97-AF65-F5344CB8AC3E}">
        <p14:creationId xmlns:p14="http://schemas.microsoft.com/office/powerpoint/2010/main" val="35042771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6A8548-9622-4B16-8E58-C567CA30E541}"/>
              </a:ext>
            </a:extLst>
          </p:cNvPr>
          <p:cNvSpPr>
            <a:spLocks noGrp="1"/>
          </p:cNvSpPr>
          <p:nvPr>
            <p:ph type="title"/>
          </p:nvPr>
        </p:nvSpPr>
        <p:spPr/>
        <p:txBody>
          <a:bodyPr/>
          <a:lstStyle/>
          <a:p>
            <a:r>
              <a:rPr lang="en-US" dirty="0"/>
              <a:t>			What is Differential Privacy?</a:t>
            </a:r>
          </a:p>
        </p:txBody>
      </p:sp>
      <p:sp>
        <p:nvSpPr>
          <p:cNvPr id="3" name="Content Placeholder 2">
            <a:extLst>
              <a:ext uri="{FF2B5EF4-FFF2-40B4-BE49-F238E27FC236}">
                <a16:creationId xmlns:a16="http://schemas.microsoft.com/office/drawing/2014/main" id="{46369A69-E4E0-4E66-BBB4-669A6C8501AB}"/>
              </a:ext>
            </a:extLst>
          </p:cNvPr>
          <p:cNvSpPr>
            <a:spLocks noGrp="1"/>
          </p:cNvSpPr>
          <p:nvPr>
            <p:ph idx="1"/>
          </p:nvPr>
        </p:nvSpPr>
        <p:spPr/>
        <p:txBody>
          <a:bodyPr>
            <a:normAutofit/>
          </a:bodyPr>
          <a:lstStyle/>
          <a:p>
            <a:r>
              <a:rPr lang="en-US" sz="2200" i="1" u="sng" dirty="0"/>
              <a:t>Differential privacy (DP) </a:t>
            </a:r>
            <a:r>
              <a:rPr lang="en-US" sz="2200" dirty="0"/>
              <a:t> is a strong, mathematical definition of privacy in the context of SDL.  According to this mathematical definition, DP is a criterion of privacy protection, which many tools for analyzing sensitive personal information have been devised to satisfy.  </a:t>
            </a:r>
          </a:p>
          <a:p>
            <a:pPr lvl="1"/>
            <a:r>
              <a:rPr lang="en-US" sz="2200" dirty="0"/>
              <a:t>DP is property of an SDL mechanism rather than an SDL technique in and of itself.</a:t>
            </a:r>
          </a:p>
          <a:p>
            <a:pPr lvl="1"/>
            <a:r>
              <a:rPr lang="en-US" sz="2200" dirty="0"/>
              <a:t>An analysis on the data is designed to be </a:t>
            </a:r>
            <a:r>
              <a:rPr lang="en-US" sz="2200" b="1" i="1" dirty="0"/>
              <a:t>differentially private </a:t>
            </a:r>
            <a:r>
              <a:rPr lang="en-US" sz="2200" dirty="0"/>
              <a:t>then the following is guaranteed:</a:t>
            </a:r>
            <a:endParaRPr lang="en-US" sz="2200" b="1" i="1" dirty="0"/>
          </a:p>
          <a:p>
            <a:pPr lvl="2"/>
            <a:r>
              <a:rPr lang="en-US" sz="2200" dirty="0"/>
              <a:t>Data scientists or database managers analyzing the trends cannot directly access the raw data.</a:t>
            </a:r>
          </a:p>
          <a:p>
            <a:pPr lvl="2"/>
            <a:r>
              <a:rPr lang="en-US" sz="2200" dirty="0"/>
              <a:t>Services on an individual level will not change based on an individual’s participation in a dataset.</a:t>
            </a:r>
          </a:p>
          <a:p>
            <a:pPr marL="457200" lvl="1" indent="0">
              <a:buNone/>
            </a:pPr>
            <a:endParaRPr lang="en-US" dirty="0"/>
          </a:p>
          <a:p>
            <a:endParaRPr lang="en-US" i="1" u="sng" dirty="0"/>
          </a:p>
        </p:txBody>
      </p:sp>
      <p:sp>
        <p:nvSpPr>
          <p:cNvPr id="4" name="Slide Number Placeholder 3">
            <a:extLst>
              <a:ext uri="{FF2B5EF4-FFF2-40B4-BE49-F238E27FC236}">
                <a16:creationId xmlns:a16="http://schemas.microsoft.com/office/drawing/2014/main" id="{7F3E579E-8F91-4A2C-AA8E-D6BECAB007DC}"/>
              </a:ext>
            </a:extLst>
          </p:cNvPr>
          <p:cNvSpPr>
            <a:spLocks noGrp="1"/>
          </p:cNvSpPr>
          <p:nvPr>
            <p:ph type="sldNum" sz="quarter" idx="12"/>
          </p:nvPr>
        </p:nvSpPr>
        <p:spPr/>
        <p:txBody>
          <a:bodyPr/>
          <a:lstStyle/>
          <a:p>
            <a:fld id="{65F1CF43-9964-46B2-AF67-31A9D73CF057}" type="slidenum">
              <a:rPr lang="en-US" smtClean="0"/>
              <a:t>27</a:t>
            </a:fld>
            <a:endParaRPr lang="en-US"/>
          </a:p>
        </p:txBody>
      </p:sp>
    </p:spTree>
    <p:extLst>
      <p:ext uri="{BB962C8B-B14F-4D97-AF65-F5344CB8AC3E}">
        <p14:creationId xmlns:p14="http://schemas.microsoft.com/office/powerpoint/2010/main" val="10780383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6A8548-9622-4B16-8E58-C567CA30E541}"/>
              </a:ext>
            </a:extLst>
          </p:cNvPr>
          <p:cNvSpPr>
            <a:spLocks noGrp="1"/>
          </p:cNvSpPr>
          <p:nvPr>
            <p:ph type="title"/>
          </p:nvPr>
        </p:nvSpPr>
        <p:spPr>
          <a:xfrm>
            <a:off x="839788" y="457200"/>
            <a:ext cx="9617857" cy="701899"/>
          </a:xfrm>
        </p:spPr>
        <p:txBody>
          <a:bodyPr/>
          <a:lstStyle/>
          <a:p>
            <a:r>
              <a:rPr lang="en-US" dirty="0"/>
              <a:t>			</a:t>
            </a:r>
            <a:r>
              <a:rPr lang="en-US" dirty="0">
                <a:solidFill>
                  <a:schemeClr val="tx1"/>
                </a:solidFill>
              </a:rPr>
              <a:t>What is Differential Privacy?</a:t>
            </a:r>
          </a:p>
        </p:txBody>
      </p:sp>
      <p:sp>
        <p:nvSpPr>
          <p:cNvPr id="3" name="Content Placeholder 2">
            <a:extLst>
              <a:ext uri="{FF2B5EF4-FFF2-40B4-BE49-F238E27FC236}">
                <a16:creationId xmlns:a16="http://schemas.microsoft.com/office/drawing/2014/main" id="{46369A69-E4E0-4E66-BBB4-669A6C8501AB}"/>
              </a:ext>
            </a:extLst>
          </p:cNvPr>
          <p:cNvSpPr>
            <a:spLocks noGrp="1"/>
          </p:cNvSpPr>
          <p:nvPr>
            <p:ph idx="1"/>
          </p:nvPr>
        </p:nvSpPr>
        <p:spPr>
          <a:xfrm>
            <a:off x="5183188" y="2203845"/>
            <a:ext cx="5802491" cy="3657205"/>
          </a:xfrm>
        </p:spPr>
        <p:txBody>
          <a:bodyPr>
            <a:normAutofit/>
          </a:bodyPr>
          <a:lstStyle/>
          <a:p>
            <a:pPr marL="457200" lvl="1" indent="0">
              <a:buNone/>
            </a:pPr>
            <a:endParaRPr lang="en-US" dirty="0"/>
          </a:p>
          <a:p>
            <a:pPr marL="0" indent="0">
              <a:buNone/>
            </a:pPr>
            <a:endParaRPr lang="en-US" i="1" u="sng" dirty="0"/>
          </a:p>
        </p:txBody>
      </p:sp>
      <p:sp>
        <p:nvSpPr>
          <p:cNvPr id="6" name="Text Placeholder 5">
            <a:extLst>
              <a:ext uri="{FF2B5EF4-FFF2-40B4-BE49-F238E27FC236}">
                <a16:creationId xmlns:a16="http://schemas.microsoft.com/office/drawing/2014/main" id="{DDD2A3EF-B61C-4210-A1AC-A184474FC0A7}"/>
              </a:ext>
            </a:extLst>
          </p:cNvPr>
          <p:cNvSpPr>
            <a:spLocks noGrp="1"/>
          </p:cNvSpPr>
          <p:nvPr>
            <p:ph type="body" sz="half" idx="2"/>
          </p:nvPr>
        </p:nvSpPr>
        <p:spPr/>
        <p:txBody>
          <a:bodyPr/>
          <a:lstStyle/>
          <a:p>
            <a:endParaRPr lang="en-US" dirty="0"/>
          </a:p>
        </p:txBody>
      </p:sp>
      <p:sp>
        <p:nvSpPr>
          <p:cNvPr id="4" name="Slide Number Placeholder 3">
            <a:extLst>
              <a:ext uri="{FF2B5EF4-FFF2-40B4-BE49-F238E27FC236}">
                <a16:creationId xmlns:a16="http://schemas.microsoft.com/office/drawing/2014/main" id="{7F3E579E-8F91-4A2C-AA8E-D6BECAB007DC}"/>
              </a:ext>
            </a:extLst>
          </p:cNvPr>
          <p:cNvSpPr>
            <a:spLocks noGrp="1"/>
          </p:cNvSpPr>
          <p:nvPr>
            <p:ph type="sldNum" sz="quarter" idx="12"/>
          </p:nvPr>
        </p:nvSpPr>
        <p:spPr/>
        <p:txBody>
          <a:bodyPr/>
          <a:lstStyle/>
          <a:p>
            <a:fld id="{65F1CF43-9964-46B2-AF67-31A9D73CF057}" type="slidenum">
              <a:rPr lang="en-US" smtClean="0"/>
              <a:t>28</a:t>
            </a:fld>
            <a:endParaRPr lang="en-US"/>
          </a:p>
        </p:txBody>
      </p:sp>
      <p:pic>
        <p:nvPicPr>
          <p:cNvPr id="3074" name="Picture 2">
            <a:extLst>
              <a:ext uri="{FF2B5EF4-FFF2-40B4-BE49-F238E27FC236}">
                <a16:creationId xmlns:a16="http://schemas.microsoft.com/office/drawing/2014/main" id="{5BF5163B-96DF-45E1-9C50-D76E6C8F00D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772128"/>
            <a:ext cx="11461711" cy="49652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624223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396F86-2628-4EB3-ADD1-079D88BBE407}"/>
              </a:ext>
            </a:extLst>
          </p:cNvPr>
          <p:cNvSpPr>
            <a:spLocks noGrp="1"/>
          </p:cNvSpPr>
          <p:nvPr>
            <p:ph type="title"/>
          </p:nvPr>
        </p:nvSpPr>
        <p:spPr>
          <a:xfrm>
            <a:off x="1066800" y="830582"/>
            <a:ext cx="10058400" cy="627797"/>
          </a:xfrm>
        </p:spPr>
        <p:txBody>
          <a:bodyPr>
            <a:normAutofit/>
          </a:bodyPr>
          <a:lstStyle/>
          <a:p>
            <a:r>
              <a:rPr lang="en-US" sz="4000" dirty="0"/>
              <a:t>References	</a:t>
            </a:r>
          </a:p>
        </p:txBody>
      </p:sp>
      <p:sp>
        <p:nvSpPr>
          <p:cNvPr id="3" name="Content Placeholder 2">
            <a:extLst>
              <a:ext uri="{FF2B5EF4-FFF2-40B4-BE49-F238E27FC236}">
                <a16:creationId xmlns:a16="http://schemas.microsoft.com/office/drawing/2014/main" id="{90D6B461-1922-48E1-9EE8-30CE7F3293FC}"/>
              </a:ext>
            </a:extLst>
          </p:cNvPr>
          <p:cNvSpPr>
            <a:spLocks noGrp="1"/>
          </p:cNvSpPr>
          <p:nvPr>
            <p:ph idx="1"/>
          </p:nvPr>
        </p:nvSpPr>
        <p:spPr>
          <a:xfrm>
            <a:off x="1066800" y="1947402"/>
            <a:ext cx="10058400" cy="4023360"/>
          </a:xfrm>
        </p:spPr>
        <p:txBody>
          <a:bodyPr>
            <a:normAutofit/>
          </a:bodyPr>
          <a:lstStyle/>
          <a:p>
            <a:r>
              <a:rPr lang="en-US" sz="3000" dirty="0"/>
              <a:t>CDAC Website</a:t>
            </a:r>
          </a:p>
          <a:p>
            <a:r>
              <a:rPr lang="en-US" sz="2400" dirty="0">
                <a:hlinkClick r:id="rId2"/>
              </a:rPr>
              <a:t>https://dpt.sanacloud.com/DataProtectionToolkit/</a:t>
            </a:r>
            <a:endParaRPr lang="en-US" sz="3000" dirty="0"/>
          </a:p>
          <a:p>
            <a:endParaRPr lang="en-US" sz="3000" dirty="0"/>
          </a:p>
          <a:p>
            <a:r>
              <a:rPr lang="en-US" sz="3000" dirty="0"/>
              <a:t>CDAC Working Paper 22</a:t>
            </a:r>
          </a:p>
          <a:p>
            <a:r>
              <a:rPr lang="en-US" sz="2400" dirty="0">
                <a:hlinkClick r:id="rId3"/>
              </a:rPr>
              <a:t>https://nces.ed.gov/FCSM/about_cdac.asp</a:t>
            </a:r>
            <a:endParaRPr lang="en-US" sz="2400"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CBC313AC-D079-4374-A0F6-A7B2278551D8}"/>
              </a:ext>
            </a:extLst>
          </p:cNvPr>
          <p:cNvSpPr>
            <a:spLocks noGrp="1"/>
          </p:cNvSpPr>
          <p:nvPr>
            <p:ph type="sldNum" sz="quarter" idx="12"/>
          </p:nvPr>
        </p:nvSpPr>
        <p:spPr/>
        <p:txBody>
          <a:bodyPr/>
          <a:lstStyle/>
          <a:p>
            <a:fld id="{65F1CF43-9964-46B2-AF67-31A9D73CF057}" type="slidenum">
              <a:rPr lang="en-US" smtClean="0"/>
              <a:t>29</a:t>
            </a:fld>
            <a:endParaRPr lang="en-US"/>
          </a:p>
        </p:txBody>
      </p:sp>
    </p:spTree>
    <p:extLst>
      <p:ext uri="{BB962C8B-B14F-4D97-AF65-F5344CB8AC3E}">
        <p14:creationId xmlns:p14="http://schemas.microsoft.com/office/powerpoint/2010/main" val="39417054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2C4D96-8370-4707-BD34-40A903EC8917}"/>
              </a:ext>
            </a:extLst>
          </p:cNvPr>
          <p:cNvSpPr>
            <a:spLocks noGrp="1"/>
          </p:cNvSpPr>
          <p:nvPr>
            <p:ph type="title"/>
          </p:nvPr>
        </p:nvSpPr>
        <p:spPr/>
        <p:txBody>
          <a:bodyPr/>
          <a:lstStyle/>
          <a:p>
            <a:r>
              <a:rPr lang="en-US" dirty="0"/>
              <a:t>Definitions	</a:t>
            </a:r>
          </a:p>
        </p:txBody>
      </p:sp>
      <p:sp>
        <p:nvSpPr>
          <p:cNvPr id="3" name="Content Placeholder 2">
            <a:extLst>
              <a:ext uri="{FF2B5EF4-FFF2-40B4-BE49-F238E27FC236}">
                <a16:creationId xmlns:a16="http://schemas.microsoft.com/office/drawing/2014/main" id="{173F8BAE-36FE-4977-B49F-399E7AC65F46}"/>
              </a:ext>
            </a:extLst>
          </p:cNvPr>
          <p:cNvSpPr>
            <a:spLocks noGrp="1"/>
          </p:cNvSpPr>
          <p:nvPr>
            <p:ph idx="1"/>
          </p:nvPr>
        </p:nvSpPr>
        <p:spPr/>
        <p:txBody>
          <a:bodyPr/>
          <a:lstStyle/>
          <a:p>
            <a:pPr marL="457200" indent="-457200">
              <a:buFont typeface="+mj-lt"/>
              <a:buAutoNum type="arabicPeriod"/>
            </a:pPr>
            <a:r>
              <a:rPr lang="en-US" b="1" dirty="0"/>
              <a:t>Disclosure</a:t>
            </a:r>
          </a:p>
          <a:p>
            <a:pPr marL="749808" lvl="1" indent="-457200">
              <a:buFont typeface="+mj-lt"/>
              <a:buAutoNum type="arabicPeriod"/>
            </a:pPr>
            <a:r>
              <a:rPr lang="en-US" b="1" dirty="0"/>
              <a:t>Identity</a:t>
            </a:r>
            <a:r>
              <a:rPr lang="en-US" dirty="0"/>
              <a:t> disclosure</a:t>
            </a:r>
          </a:p>
          <a:p>
            <a:pPr marL="749808" lvl="1" indent="-457200">
              <a:buFont typeface="+mj-lt"/>
              <a:buAutoNum type="arabicPeriod"/>
            </a:pPr>
            <a:r>
              <a:rPr lang="en-US" b="1" dirty="0"/>
              <a:t>Attribute</a:t>
            </a:r>
            <a:r>
              <a:rPr lang="en-US" dirty="0"/>
              <a:t> disclosure</a:t>
            </a:r>
          </a:p>
          <a:p>
            <a:pPr marL="457200" indent="-457200">
              <a:buFont typeface="+mj-lt"/>
              <a:buAutoNum type="arabicPeriod"/>
            </a:pPr>
            <a:r>
              <a:rPr lang="en-US" b="1" dirty="0"/>
              <a:t>Direct identifiers</a:t>
            </a:r>
          </a:p>
          <a:p>
            <a:pPr marL="457200" indent="-457200">
              <a:buFont typeface="+mj-lt"/>
              <a:buAutoNum type="arabicPeriod"/>
            </a:pPr>
            <a:r>
              <a:rPr lang="en-US" b="1" dirty="0"/>
              <a:t>Indirect identifiers</a:t>
            </a:r>
          </a:p>
          <a:p>
            <a:pPr marL="457200" indent="-457200">
              <a:buFont typeface="+mj-lt"/>
              <a:buAutoNum type="arabicPeriod"/>
            </a:pPr>
            <a:r>
              <a:rPr lang="en-US" b="1" dirty="0"/>
              <a:t>Statistical Disclosure Limitation</a:t>
            </a:r>
          </a:p>
          <a:p>
            <a:pPr marL="457200" indent="-457200">
              <a:buFont typeface="+mj-lt"/>
              <a:buAutoNum type="arabicPeriod"/>
            </a:pPr>
            <a:r>
              <a:rPr lang="en-US" b="1" dirty="0"/>
              <a:t>Privacy</a:t>
            </a:r>
            <a:r>
              <a:rPr lang="en-US" dirty="0"/>
              <a:t>  – “You can’t ask me that”.</a:t>
            </a:r>
          </a:p>
          <a:p>
            <a:pPr marL="457200" indent="-457200">
              <a:buFont typeface="+mj-lt"/>
              <a:buAutoNum type="arabicPeriod"/>
            </a:pPr>
            <a:r>
              <a:rPr lang="en-US" b="1" dirty="0"/>
              <a:t>Confidentiality </a:t>
            </a:r>
            <a:r>
              <a:rPr lang="en-US" dirty="0"/>
              <a:t>– “ You can’t tell anyone that I told you that”.</a:t>
            </a:r>
          </a:p>
          <a:p>
            <a:pPr marL="0" indent="0">
              <a:buNone/>
            </a:pPr>
            <a:endParaRPr lang="en-US" dirty="0"/>
          </a:p>
          <a:p>
            <a:pPr marL="457200" indent="-457200">
              <a:buFont typeface="+mj-lt"/>
              <a:buAutoNum type="arabicPeriod"/>
            </a:pPr>
            <a:endParaRPr lang="en-US" dirty="0"/>
          </a:p>
        </p:txBody>
      </p:sp>
      <p:sp>
        <p:nvSpPr>
          <p:cNvPr id="4" name="Slide Number Placeholder 3">
            <a:extLst>
              <a:ext uri="{FF2B5EF4-FFF2-40B4-BE49-F238E27FC236}">
                <a16:creationId xmlns:a16="http://schemas.microsoft.com/office/drawing/2014/main" id="{58BB15FE-AA70-4E52-8C48-4BCE8F3633DB}"/>
              </a:ext>
            </a:extLst>
          </p:cNvPr>
          <p:cNvSpPr>
            <a:spLocks noGrp="1"/>
          </p:cNvSpPr>
          <p:nvPr>
            <p:ph type="sldNum" sz="quarter" idx="12"/>
          </p:nvPr>
        </p:nvSpPr>
        <p:spPr/>
        <p:txBody>
          <a:bodyPr/>
          <a:lstStyle/>
          <a:p>
            <a:fld id="{65F1CF43-9964-46B2-AF67-31A9D73CF057}" type="slidenum">
              <a:rPr lang="en-US" smtClean="0"/>
              <a:t>3</a:t>
            </a:fld>
            <a:endParaRPr lang="en-US"/>
          </a:p>
        </p:txBody>
      </p:sp>
    </p:spTree>
    <p:extLst>
      <p:ext uri="{BB962C8B-B14F-4D97-AF65-F5344CB8AC3E}">
        <p14:creationId xmlns:p14="http://schemas.microsoft.com/office/powerpoint/2010/main" val="35450613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B1B90A-AE3C-4348-A7A5-41B0803FC443}"/>
              </a:ext>
            </a:extLst>
          </p:cNvPr>
          <p:cNvSpPr>
            <a:spLocks noGrp="1"/>
          </p:cNvSpPr>
          <p:nvPr>
            <p:ph type="title"/>
          </p:nvPr>
        </p:nvSpPr>
        <p:spPr/>
        <p:txBody>
          <a:bodyPr/>
          <a:lstStyle/>
          <a:p>
            <a:r>
              <a:rPr lang="en-US" dirty="0"/>
              <a:t>The Four Phases of Privacy Protections</a:t>
            </a:r>
          </a:p>
        </p:txBody>
      </p:sp>
      <p:sp>
        <p:nvSpPr>
          <p:cNvPr id="3" name="Content Placeholder 2">
            <a:extLst>
              <a:ext uri="{FF2B5EF4-FFF2-40B4-BE49-F238E27FC236}">
                <a16:creationId xmlns:a16="http://schemas.microsoft.com/office/drawing/2014/main" id="{578479D5-348C-45A7-9470-A424A3C32BFA}"/>
              </a:ext>
            </a:extLst>
          </p:cNvPr>
          <p:cNvSpPr>
            <a:spLocks noGrp="1"/>
          </p:cNvSpPr>
          <p:nvPr>
            <p:ph idx="1"/>
          </p:nvPr>
        </p:nvSpPr>
        <p:spPr/>
        <p:txBody>
          <a:bodyPr/>
          <a:lstStyle/>
          <a:p>
            <a:r>
              <a:rPr lang="en-US" dirty="0"/>
              <a:t>Four Major Phases</a:t>
            </a:r>
          </a:p>
          <a:p>
            <a:r>
              <a:rPr lang="en-US" dirty="0"/>
              <a:t>Phase 1) No privacy protections</a:t>
            </a:r>
          </a:p>
          <a:p>
            <a:r>
              <a:rPr lang="en-US" dirty="0"/>
              <a:t>Phase 2) Protect the identity of individuals/institutions</a:t>
            </a:r>
          </a:p>
          <a:p>
            <a:r>
              <a:rPr lang="en-US" dirty="0"/>
              <a:t>Phase 3) New focus on protecting information that can be uncovered using indirect identifiers</a:t>
            </a:r>
          </a:p>
          <a:p>
            <a:r>
              <a:rPr lang="en-US" dirty="0"/>
              <a:t>Phase 4) 21</a:t>
            </a:r>
            <a:r>
              <a:rPr lang="en-US" baseline="30000" dirty="0"/>
              <a:t>st</a:t>
            </a:r>
            <a:r>
              <a:rPr lang="en-US" dirty="0"/>
              <a:t> century privacy threats</a:t>
            </a:r>
          </a:p>
          <a:p>
            <a:pPr lvl="1"/>
            <a:r>
              <a:rPr lang="en-US" dirty="0"/>
              <a:t>Computing power</a:t>
            </a:r>
          </a:p>
          <a:p>
            <a:pPr lvl="1"/>
            <a:r>
              <a:rPr lang="en-US" dirty="0"/>
              <a:t>Mosaic effect</a:t>
            </a:r>
          </a:p>
          <a:p>
            <a:pPr lvl="1"/>
            <a:r>
              <a:rPr lang="en-US" dirty="0"/>
              <a:t>Availability of data online</a:t>
            </a:r>
          </a:p>
          <a:p>
            <a:endParaRPr lang="en-US" dirty="0"/>
          </a:p>
        </p:txBody>
      </p:sp>
      <p:sp>
        <p:nvSpPr>
          <p:cNvPr id="4" name="Slide Number Placeholder 3">
            <a:extLst>
              <a:ext uri="{FF2B5EF4-FFF2-40B4-BE49-F238E27FC236}">
                <a16:creationId xmlns:a16="http://schemas.microsoft.com/office/drawing/2014/main" id="{1AB17DA7-F05D-40BE-9182-EC4D3699C295}"/>
              </a:ext>
            </a:extLst>
          </p:cNvPr>
          <p:cNvSpPr>
            <a:spLocks noGrp="1"/>
          </p:cNvSpPr>
          <p:nvPr>
            <p:ph type="sldNum" sz="quarter" idx="12"/>
          </p:nvPr>
        </p:nvSpPr>
        <p:spPr/>
        <p:txBody>
          <a:bodyPr/>
          <a:lstStyle/>
          <a:p>
            <a:fld id="{65F1CF43-9964-46B2-AF67-31A9D73CF057}" type="slidenum">
              <a:rPr lang="en-US" smtClean="0"/>
              <a:t>4</a:t>
            </a:fld>
            <a:endParaRPr lang="en-US"/>
          </a:p>
        </p:txBody>
      </p:sp>
    </p:spTree>
    <p:extLst>
      <p:ext uri="{BB962C8B-B14F-4D97-AF65-F5344CB8AC3E}">
        <p14:creationId xmlns:p14="http://schemas.microsoft.com/office/powerpoint/2010/main" val="36675533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396F86-2628-4EB3-ADD1-079D88BBE407}"/>
              </a:ext>
            </a:extLst>
          </p:cNvPr>
          <p:cNvSpPr>
            <a:spLocks noGrp="1"/>
          </p:cNvSpPr>
          <p:nvPr>
            <p:ph type="title"/>
          </p:nvPr>
        </p:nvSpPr>
        <p:spPr/>
        <p:txBody>
          <a:bodyPr>
            <a:normAutofit/>
          </a:bodyPr>
          <a:lstStyle/>
          <a:p>
            <a:r>
              <a:rPr lang="en-US" sz="4400" dirty="0"/>
              <a:t>Phase 1: No (to limited) Privacy Protection</a:t>
            </a:r>
          </a:p>
        </p:txBody>
      </p:sp>
      <p:sp>
        <p:nvSpPr>
          <p:cNvPr id="3" name="Content Placeholder 2">
            <a:extLst>
              <a:ext uri="{FF2B5EF4-FFF2-40B4-BE49-F238E27FC236}">
                <a16:creationId xmlns:a16="http://schemas.microsoft.com/office/drawing/2014/main" id="{90D6B461-1922-48E1-9EE8-30CE7F3293FC}"/>
              </a:ext>
            </a:extLst>
          </p:cNvPr>
          <p:cNvSpPr>
            <a:spLocks noGrp="1"/>
          </p:cNvSpPr>
          <p:nvPr>
            <p:ph idx="1"/>
          </p:nvPr>
        </p:nvSpPr>
        <p:spPr/>
        <p:txBody>
          <a:bodyPr>
            <a:normAutofit lnSpcReduction="10000"/>
          </a:bodyPr>
          <a:lstStyle/>
          <a:p>
            <a:r>
              <a:rPr lang="en-US" sz="2800" dirty="0"/>
              <a:t>General Timeframe: 1790 – 1850</a:t>
            </a:r>
          </a:p>
          <a:p>
            <a:r>
              <a:rPr lang="en-US" sz="2400" dirty="0"/>
              <a:t>Major Milestones in Privacy Protection During this Period</a:t>
            </a:r>
          </a:p>
          <a:p>
            <a:pPr lvl="1">
              <a:buFont typeface="Arial" panose="020B0604020202020204" pitchFamily="34" charset="0"/>
              <a:buChar char="•"/>
            </a:pPr>
            <a:r>
              <a:rPr lang="en-US" dirty="0"/>
              <a:t>Early census had no legal privacy protections (1790)</a:t>
            </a:r>
          </a:p>
          <a:p>
            <a:pPr lvl="1">
              <a:buFont typeface="Arial" panose="020B0604020202020204" pitchFamily="34" charset="0"/>
              <a:buChar char="•"/>
            </a:pPr>
            <a:r>
              <a:rPr lang="en-US" dirty="0"/>
              <a:t>Businesses receive assurance that their answers will not be made available (1840)</a:t>
            </a:r>
          </a:p>
          <a:p>
            <a:pPr lvl="1">
              <a:buFont typeface="Arial" panose="020B0604020202020204" pitchFamily="34" charset="0"/>
              <a:buChar char="•"/>
            </a:pPr>
            <a:r>
              <a:rPr lang="en-US" dirty="0"/>
              <a:t>The same consideration was provided to individuals (1850)</a:t>
            </a:r>
          </a:p>
          <a:p>
            <a:pPr lvl="1">
              <a:buFont typeface="Arial" panose="020B0604020202020204" pitchFamily="34" charset="0"/>
              <a:buChar char="•"/>
            </a:pPr>
            <a:r>
              <a:rPr lang="en-US" dirty="0"/>
              <a:t>Census operations taken over by dedicated census takers who were subject to quality and privacy demands (1870)</a:t>
            </a:r>
          </a:p>
          <a:p>
            <a:pPr marL="201168" lvl="1" indent="0">
              <a:buNone/>
            </a:pPr>
            <a:r>
              <a:rPr lang="en-US" sz="2400" dirty="0"/>
              <a:t>Summary of Privacy/Confidentiality Milestones During this Period</a:t>
            </a:r>
          </a:p>
          <a:p>
            <a:pPr lvl="1">
              <a:buFont typeface="Arial" panose="020B0604020202020204" pitchFamily="34" charset="0"/>
              <a:buChar char="•"/>
            </a:pPr>
            <a:r>
              <a:rPr lang="en-US" dirty="0"/>
              <a:t>Census results were required, by law, to be posted publicly for review.</a:t>
            </a:r>
          </a:p>
          <a:p>
            <a:pPr lvl="1">
              <a:buFont typeface="Arial" panose="020B0604020202020204" pitchFamily="34" charset="0"/>
              <a:buChar char="•"/>
            </a:pPr>
            <a:r>
              <a:rPr lang="en-US" dirty="0"/>
              <a:t>Establishment census results were made confidential</a:t>
            </a:r>
          </a:p>
          <a:p>
            <a:pPr lvl="1">
              <a:buFont typeface="Arial" panose="020B0604020202020204" pitchFamily="34" charset="0"/>
              <a:buChar char="•"/>
            </a:pPr>
            <a:r>
              <a:rPr lang="en-US" dirty="0"/>
              <a:t>Demographic census results were made confidential</a:t>
            </a:r>
          </a:p>
          <a:p>
            <a:pPr lvl="1">
              <a:buFont typeface="Arial" panose="020B0604020202020204" pitchFamily="34" charset="0"/>
              <a:buChar char="•"/>
            </a:pPr>
            <a:r>
              <a:rPr lang="en-US" dirty="0"/>
              <a:t>Census processes were taken over by dedicated employees subject to privacy standards</a:t>
            </a:r>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CBC313AC-D079-4374-A0F6-A7B2278551D8}"/>
              </a:ext>
            </a:extLst>
          </p:cNvPr>
          <p:cNvSpPr>
            <a:spLocks noGrp="1"/>
          </p:cNvSpPr>
          <p:nvPr>
            <p:ph type="sldNum" sz="quarter" idx="12"/>
          </p:nvPr>
        </p:nvSpPr>
        <p:spPr/>
        <p:txBody>
          <a:bodyPr/>
          <a:lstStyle/>
          <a:p>
            <a:fld id="{65F1CF43-9964-46B2-AF67-31A9D73CF057}" type="slidenum">
              <a:rPr lang="en-US" smtClean="0"/>
              <a:t>5</a:t>
            </a:fld>
            <a:endParaRPr lang="en-US"/>
          </a:p>
        </p:txBody>
      </p:sp>
    </p:spTree>
    <p:extLst>
      <p:ext uri="{BB962C8B-B14F-4D97-AF65-F5344CB8AC3E}">
        <p14:creationId xmlns:p14="http://schemas.microsoft.com/office/powerpoint/2010/main" val="16964639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E3E9E3-CF23-4352-8BCC-CD8241BC5038}"/>
              </a:ext>
            </a:extLst>
          </p:cNvPr>
          <p:cNvSpPr>
            <a:spLocks noGrp="1"/>
          </p:cNvSpPr>
          <p:nvPr>
            <p:ph type="title"/>
          </p:nvPr>
        </p:nvSpPr>
        <p:spPr>
          <a:xfrm>
            <a:off x="1097280" y="286604"/>
            <a:ext cx="10058400" cy="632982"/>
          </a:xfrm>
        </p:spPr>
        <p:txBody>
          <a:bodyPr>
            <a:normAutofit/>
          </a:bodyPr>
          <a:lstStyle/>
          <a:p>
            <a:pPr algn="ctr"/>
            <a:r>
              <a:rPr lang="en-US" sz="2800" dirty="0"/>
              <a:t>A Motivating Example (from Phase 1)</a:t>
            </a:r>
          </a:p>
        </p:txBody>
      </p:sp>
      <p:sp>
        <p:nvSpPr>
          <p:cNvPr id="15" name="Text Placeholder 14">
            <a:extLst>
              <a:ext uri="{FF2B5EF4-FFF2-40B4-BE49-F238E27FC236}">
                <a16:creationId xmlns:a16="http://schemas.microsoft.com/office/drawing/2014/main" id="{9DA8181C-76A5-409C-BCE9-D78A8D69D2BC}"/>
              </a:ext>
            </a:extLst>
          </p:cNvPr>
          <p:cNvSpPr>
            <a:spLocks noGrp="1"/>
          </p:cNvSpPr>
          <p:nvPr>
            <p:ph idx="1"/>
          </p:nvPr>
        </p:nvSpPr>
        <p:spPr/>
        <p:txBody>
          <a:bodyPr/>
          <a:lstStyle/>
          <a:p>
            <a:r>
              <a:rPr lang="en-US" dirty="0"/>
              <a:t> </a:t>
            </a:r>
          </a:p>
        </p:txBody>
      </p:sp>
      <p:sp>
        <p:nvSpPr>
          <p:cNvPr id="4" name="Slide Number Placeholder 3">
            <a:extLst>
              <a:ext uri="{FF2B5EF4-FFF2-40B4-BE49-F238E27FC236}">
                <a16:creationId xmlns:a16="http://schemas.microsoft.com/office/drawing/2014/main" id="{42A530AC-9725-48A1-BB0C-A8FB015D3E4F}"/>
              </a:ext>
            </a:extLst>
          </p:cNvPr>
          <p:cNvSpPr>
            <a:spLocks noGrp="1"/>
          </p:cNvSpPr>
          <p:nvPr>
            <p:ph type="sldNum" sz="quarter" idx="12"/>
          </p:nvPr>
        </p:nvSpPr>
        <p:spPr/>
        <p:txBody>
          <a:bodyPr/>
          <a:lstStyle/>
          <a:p>
            <a:fld id="{65F1CF43-9964-46B2-AF67-31A9D73CF057}" type="slidenum">
              <a:rPr lang="en-US" smtClean="0"/>
              <a:t>6</a:t>
            </a:fld>
            <a:endParaRPr lang="en-US"/>
          </a:p>
        </p:txBody>
      </p:sp>
      <p:graphicFrame>
        <p:nvGraphicFramePr>
          <p:cNvPr id="13" name="Table 10">
            <a:extLst>
              <a:ext uri="{FF2B5EF4-FFF2-40B4-BE49-F238E27FC236}">
                <a16:creationId xmlns:a16="http://schemas.microsoft.com/office/drawing/2014/main" id="{8F699799-6C70-44F5-B6F6-9710CF9701B3}"/>
              </a:ext>
            </a:extLst>
          </p:cNvPr>
          <p:cNvGraphicFramePr>
            <a:graphicFrameLocks/>
          </p:cNvGraphicFramePr>
          <p:nvPr>
            <p:extLst>
              <p:ext uri="{D42A27DB-BD31-4B8C-83A1-F6EECF244321}">
                <p14:modId xmlns:p14="http://schemas.microsoft.com/office/powerpoint/2010/main" val="3685549604"/>
              </p:ext>
            </p:extLst>
          </p:nvPr>
        </p:nvGraphicFramePr>
        <p:xfrm>
          <a:off x="912275" y="919586"/>
          <a:ext cx="10687248" cy="5394960"/>
        </p:xfrm>
        <a:graphic>
          <a:graphicData uri="http://schemas.openxmlformats.org/drawingml/2006/table">
            <a:tbl>
              <a:tblPr firstRow="1" bandRow="1">
                <a:tableStyleId>{5C22544A-7EE6-4342-B048-85BDC9FD1C3A}</a:tableStyleId>
              </a:tblPr>
              <a:tblGrid>
                <a:gridCol w="1335906">
                  <a:extLst>
                    <a:ext uri="{9D8B030D-6E8A-4147-A177-3AD203B41FA5}">
                      <a16:colId xmlns:a16="http://schemas.microsoft.com/office/drawing/2014/main" val="297848968"/>
                    </a:ext>
                  </a:extLst>
                </a:gridCol>
                <a:gridCol w="1335906">
                  <a:extLst>
                    <a:ext uri="{9D8B030D-6E8A-4147-A177-3AD203B41FA5}">
                      <a16:colId xmlns:a16="http://schemas.microsoft.com/office/drawing/2014/main" val="822691297"/>
                    </a:ext>
                  </a:extLst>
                </a:gridCol>
                <a:gridCol w="1335906">
                  <a:extLst>
                    <a:ext uri="{9D8B030D-6E8A-4147-A177-3AD203B41FA5}">
                      <a16:colId xmlns:a16="http://schemas.microsoft.com/office/drawing/2014/main" val="900382285"/>
                    </a:ext>
                  </a:extLst>
                </a:gridCol>
                <a:gridCol w="1335906">
                  <a:extLst>
                    <a:ext uri="{9D8B030D-6E8A-4147-A177-3AD203B41FA5}">
                      <a16:colId xmlns:a16="http://schemas.microsoft.com/office/drawing/2014/main" val="1096677917"/>
                    </a:ext>
                  </a:extLst>
                </a:gridCol>
                <a:gridCol w="1335906">
                  <a:extLst>
                    <a:ext uri="{9D8B030D-6E8A-4147-A177-3AD203B41FA5}">
                      <a16:colId xmlns:a16="http://schemas.microsoft.com/office/drawing/2014/main" val="880831088"/>
                    </a:ext>
                  </a:extLst>
                </a:gridCol>
                <a:gridCol w="1335906">
                  <a:extLst>
                    <a:ext uri="{9D8B030D-6E8A-4147-A177-3AD203B41FA5}">
                      <a16:colId xmlns:a16="http://schemas.microsoft.com/office/drawing/2014/main" val="2317764821"/>
                    </a:ext>
                  </a:extLst>
                </a:gridCol>
                <a:gridCol w="1335906">
                  <a:extLst>
                    <a:ext uri="{9D8B030D-6E8A-4147-A177-3AD203B41FA5}">
                      <a16:colId xmlns:a16="http://schemas.microsoft.com/office/drawing/2014/main" val="3358966682"/>
                    </a:ext>
                  </a:extLst>
                </a:gridCol>
                <a:gridCol w="1335906">
                  <a:extLst>
                    <a:ext uri="{9D8B030D-6E8A-4147-A177-3AD203B41FA5}">
                      <a16:colId xmlns:a16="http://schemas.microsoft.com/office/drawing/2014/main" val="330436240"/>
                    </a:ext>
                  </a:extLst>
                </a:gridCol>
              </a:tblGrid>
              <a:tr h="608137">
                <a:tc>
                  <a:txBody>
                    <a:bodyPr/>
                    <a:lstStyle/>
                    <a:p>
                      <a:pPr algn="ctr"/>
                      <a:r>
                        <a:rPr lang="en-US" dirty="0"/>
                        <a:t>Name</a:t>
                      </a:r>
                    </a:p>
                  </a:txBody>
                  <a:tcPr/>
                </a:tc>
                <a:tc>
                  <a:txBody>
                    <a:bodyPr/>
                    <a:lstStyle/>
                    <a:p>
                      <a:pPr algn="ctr"/>
                      <a:r>
                        <a:rPr lang="en-US" dirty="0"/>
                        <a:t>SSN</a:t>
                      </a:r>
                    </a:p>
                  </a:txBody>
                  <a:tcPr/>
                </a:tc>
                <a:tc>
                  <a:txBody>
                    <a:bodyPr/>
                    <a:lstStyle/>
                    <a:p>
                      <a:pPr algn="ctr"/>
                      <a:r>
                        <a:rPr lang="en-US" dirty="0"/>
                        <a:t>Gender</a:t>
                      </a:r>
                    </a:p>
                  </a:txBody>
                  <a:tcPr/>
                </a:tc>
                <a:tc>
                  <a:txBody>
                    <a:bodyPr/>
                    <a:lstStyle/>
                    <a:p>
                      <a:pPr algn="ctr"/>
                      <a:r>
                        <a:rPr lang="en-US" dirty="0"/>
                        <a:t>Race</a:t>
                      </a:r>
                    </a:p>
                  </a:txBody>
                  <a:tcPr/>
                </a:tc>
                <a:tc>
                  <a:txBody>
                    <a:bodyPr/>
                    <a:lstStyle/>
                    <a:p>
                      <a:pPr algn="ctr"/>
                      <a:r>
                        <a:rPr lang="en-US" dirty="0"/>
                        <a:t>Institution</a:t>
                      </a:r>
                    </a:p>
                  </a:txBody>
                  <a:tcPr/>
                </a:tc>
                <a:tc>
                  <a:txBody>
                    <a:bodyPr/>
                    <a:lstStyle/>
                    <a:p>
                      <a:pPr algn="ctr"/>
                      <a:r>
                        <a:rPr lang="en-US" dirty="0"/>
                        <a:t>Limitation</a:t>
                      </a:r>
                    </a:p>
                  </a:txBody>
                  <a:tcPr/>
                </a:tc>
                <a:tc>
                  <a:txBody>
                    <a:bodyPr/>
                    <a:lstStyle/>
                    <a:p>
                      <a:pPr algn="ctr"/>
                      <a:r>
                        <a:rPr lang="en-US" dirty="0"/>
                        <a:t>Degree</a:t>
                      </a:r>
                    </a:p>
                  </a:txBody>
                  <a:tcPr/>
                </a:tc>
                <a:tc>
                  <a:txBody>
                    <a:bodyPr/>
                    <a:lstStyle/>
                    <a:p>
                      <a:pPr algn="ctr"/>
                      <a:r>
                        <a:rPr lang="en-US" dirty="0"/>
                        <a:t>Expected Salary</a:t>
                      </a:r>
                    </a:p>
                  </a:txBody>
                  <a:tcPr/>
                </a:tc>
                <a:extLst>
                  <a:ext uri="{0D108BD9-81ED-4DB2-BD59-A6C34878D82A}">
                    <a16:rowId xmlns:a16="http://schemas.microsoft.com/office/drawing/2014/main" val="3639707381"/>
                  </a:ext>
                </a:extLst>
              </a:tr>
              <a:tr h="844215">
                <a:tc>
                  <a:txBody>
                    <a:bodyPr/>
                    <a:lstStyle/>
                    <a:p>
                      <a:r>
                        <a:rPr lang="en-US" dirty="0"/>
                        <a:t>Darius Singpurwalla</a:t>
                      </a:r>
                    </a:p>
                  </a:txBody>
                  <a:tcPr/>
                </a:tc>
                <a:tc>
                  <a:txBody>
                    <a:bodyPr/>
                    <a:lstStyle/>
                    <a:p>
                      <a:r>
                        <a:rPr lang="en-US" dirty="0"/>
                        <a:t>225-20-2853</a:t>
                      </a:r>
                    </a:p>
                  </a:txBody>
                  <a:tcPr/>
                </a:tc>
                <a:tc>
                  <a:txBody>
                    <a:bodyPr/>
                    <a:lstStyle/>
                    <a:p>
                      <a:r>
                        <a:rPr lang="en-US" dirty="0"/>
                        <a:t>Male</a:t>
                      </a:r>
                    </a:p>
                  </a:txBody>
                  <a:tcPr/>
                </a:tc>
                <a:tc>
                  <a:txBody>
                    <a:bodyPr/>
                    <a:lstStyle/>
                    <a:p>
                      <a:r>
                        <a:rPr lang="en-US" dirty="0"/>
                        <a:t>White</a:t>
                      </a:r>
                    </a:p>
                  </a:txBody>
                  <a:tcPr/>
                </a:tc>
                <a:tc>
                  <a:txBody>
                    <a:bodyPr/>
                    <a:lstStyle/>
                    <a:p>
                      <a:r>
                        <a:rPr lang="en-US" dirty="0"/>
                        <a:t>University of Maryland</a:t>
                      </a:r>
                    </a:p>
                  </a:txBody>
                  <a:tcPr/>
                </a:tc>
                <a:tc>
                  <a:txBody>
                    <a:bodyPr/>
                    <a:lstStyle/>
                    <a:p>
                      <a:r>
                        <a:rPr lang="en-US" dirty="0"/>
                        <a:t>Seeing</a:t>
                      </a:r>
                    </a:p>
                  </a:txBody>
                  <a:tcPr/>
                </a:tc>
                <a:tc>
                  <a:txBody>
                    <a:bodyPr/>
                    <a:lstStyle/>
                    <a:p>
                      <a:r>
                        <a:rPr lang="en-US" dirty="0"/>
                        <a:t>Kinesiology</a:t>
                      </a:r>
                    </a:p>
                  </a:txBody>
                  <a:tcPr/>
                </a:tc>
                <a:tc>
                  <a:txBody>
                    <a:bodyPr/>
                    <a:lstStyle/>
                    <a:p>
                      <a:r>
                        <a:rPr lang="en-US" dirty="0"/>
                        <a:t>$ 45000</a:t>
                      </a:r>
                    </a:p>
                  </a:txBody>
                  <a:tcPr/>
                </a:tc>
                <a:extLst>
                  <a:ext uri="{0D108BD9-81ED-4DB2-BD59-A6C34878D82A}">
                    <a16:rowId xmlns:a16="http://schemas.microsoft.com/office/drawing/2014/main" val="214620938"/>
                  </a:ext>
                </a:extLst>
              </a:tr>
              <a:tr h="844215">
                <a:tc>
                  <a:txBody>
                    <a:bodyPr/>
                    <a:lstStyle/>
                    <a:p>
                      <a:r>
                        <a:rPr lang="en-US" dirty="0"/>
                        <a:t>Jennifer Singpurwalla</a:t>
                      </a:r>
                    </a:p>
                  </a:txBody>
                  <a:tcPr/>
                </a:tc>
                <a:tc>
                  <a:txBody>
                    <a:bodyPr/>
                    <a:lstStyle/>
                    <a:p>
                      <a:r>
                        <a:rPr lang="en-US" dirty="0"/>
                        <a:t>220-12-6573</a:t>
                      </a:r>
                    </a:p>
                  </a:txBody>
                  <a:tcPr/>
                </a:tc>
                <a:tc>
                  <a:txBody>
                    <a:bodyPr/>
                    <a:lstStyle/>
                    <a:p>
                      <a:r>
                        <a:rPr lang="en-US" dirty="0"/>
                        <a:t>Female</a:t>
                      </a:r>
                    </a:p>
                  </a:txBody>
                  <a:tcPr/>
                </a:tc>
                <a:tc>
                  <a:txBody>
                    <a:bodyPr/>
                    <a:lstStyle/>
                    <a:p>
                      <a:r>
                        <a:rPr lang="en-US" dirty="0"/>
                        <a:t>White</a:t>
                      </a:r>
                    </a:p>
                  </a:txBody>
                  <a:tcPr/>
                </a:tc>
                <a:tc>
                  <a:txBody>
                    <a:bodyPr/>
                    <a:lstStyle/>
                    <a:p>
                      <a:r>
                        <a:rPr lang="en-US" dirty="0"/>
                        <a:t>George Mason University</a:t>
                      </a:r>
                    </a:p>
                  </a:txBody>
                  <a:tcPr/>
                </a:tc>
                <a:tc>
                  <a:txBody>
                    <a:bodyPr/>
                    <a:lstStyle/>
                    <a:p>
                      <a:r>
                        <a:rPr lang="en-US" dirty="0"/>
                        <a:t>Hearing</a:t>
                      </a:r>
                    </a:p>
                  </a:txBody>
                  <a:tcPr/>
                </a:tc>
                <a:tc>
                  <a:txBody>
                    <a:bodyPr/>
                    <a:lstStyle/>
                    <a:p>
                      <a:r>
                        <a:rPr lang="en-US" dirty="0"/>
                        <a:t>Accounting</a:t>
                      </a:r>
                    </a:p>
                  </a:txBody>
                  <a:tcPr/>
                </a:tc>
                <a:tc>
                  <a:txBody>
                    <a:bodyPr/>
                    <a:lstStyle/>
                    <a:p>
                      <a:r>
                        <a:rPr lang="en-US" dirty="0"/>
                        <a:t>$ 45000</a:t>
                      </a:r>
                    </a:p>
                  </a:txBody>
                  <a:tcPr/>
                </a:tc>
                <a:extLst>
                  <a:ext uri="{0D108BD9-81ED-4DB2-BD59-A6C34878D82A}">
                    <a16:rowId xmlns:a16="http://schemas.microsoft.com/office/drawing/2014/main" val="2168895663"/>
                  </a:ext>
                </a:extLst>
              </a:tr>
              <a:tr h="844215">
                <a:tc>
                  <a:txBody>
                    <a:bodyPr/>
                    <a:lstStyle/>
                    <a:p>
                      <a:r>
                        <a:rPr lang="en-US" dirty="0"/>
                        <a:t>Rachel Singpurwalla</a:t>
                      </a:r>
                    </a:p>
                  </a:txBody>
                  <a:tcPr/>
                </a:tc>
                <a:tc>
                  <a:txBody>
                    <a:bodyPr/>
                    <a:lstStyle/>
                    <a:p>
                      <a:r>
                        <a:rPr lang="en-US" dirty="0"/>
                        <a:t>134-02-9874</a:t>
                      </a:r>
                    </a:p>
                  </a:txBody>
                  <a:tcPr/>
                </a:tc>
                <a:tc>
                  <a:txBody>
                    <a:bodyPr/>
                    <a:lstStyle/>
                    <a:p>
                      <a:r>
                        <a:rPr lang="en-US" dirty="0"/>
                        <a:t>Female</a:t>
                      </a:r>
                    </a:p>
                  </a:txBody>
                  <a:tcPr/>
                </a:tc>
                <a:tc>
                  <a:txBody>
                    <a:bodyPr/>
                    <a:lstStyle/>
                    <a:p>
                      <a:r>
                        <a:rPr lang="en-US" dirty="0"/>
                        <a:t>Asian</a:t>
                      </a:r>
                    </a:p>
                  </a:txBody>
                  <a:tcPr/>
                </a:tc>
                <a:tc>
                  <a:txBody>
                    <a:bodyPr/>
                    <a:lstStyle/>
                    <a:p>
                      <a:r>
                        <a:rPr lang="en-US" dirty="0"/>
                        <a:t>U.C., Boulder</a:t>
                      </a:r>
                    </a:p>
                  </a:txBody>
                  <a:tcPr/>
                </a:tc>
                <a:tc>
                  <a:txBody>
                    <a:bodyPr/>
                    <a:lstStyle/>
                    <a:p>
                      <a:r>
                        <a:rPr lang="en-US" dirty="0"/>
                        <a:t>None</a:t>
                      </a:r>
                    </a:p>
                  </a:txBody>
                  <a:tcPr/>
                </a:tc>
                <a:tc>
                  <a:txBody>
                    <a:bodyPr/>
                    <a:lstStyle/>
                    <a:p>
                      <a:r>
                        <a:rPr lang="en-US" dirty="0"/>
                        <a:t>Philosophy</a:t>
                      </a:r>
                    </a:p>
                  </a:txBody>
                  <a:tcPr/>
                </a:tc>
                <a:tc>
                  <a:txBody>
                    <a:bodyPr/>
                    <a:lstStyle/>
                    <a:p>
                      <a:r>
                        <a:rPr lang="en-US" dirty="0"/>
                        <a:t>$ 47000</a:t>
                      </a:r>
                    </a:p>
                  </a:txBody>
                  <a:tcPr/>
                </a:tc>
                <a:extLst>
                  <a:ext uri="{0D108BD9-81ED-4DB2-BD59-A6C34878D82A}">
                    <a16:rowId xmlns:a16="http://schemas.microsoft.com/office/drawing/2014/main" val="22409790"/>
                  </a:ext>
                </a:extLst>
              </a:tr>
              <a:tr h="590950">
                <a:tc>
                  <a:txBody>
                    <a:bodyPr/>
                    <a:lstStyle/>
                    <a:p>
                      <a:r>
                        <a:rPr lang="en-US" dirty="0"/>
                        <a:t>Chris Hamel</a:t>
                      </a:r>
                    </a:p>
                  </a:txBody>
                  <a:tcPr/>
                </a:tc>
                <a:tc>
                  <a:txBody>
                    <a:bodyPr/>
                    <a:lstStyle/>
                    <a:p>
                      <a:r>
                        <a:rPr lang="en-US" dirty="0"/>
                        <a:t>135-01-4432</a:t>
                      </a:r>
                    </a:p>
                  </a:txBody>
                  <a:tcPr/>
                </a:tc>
                <a:tc>
                  <a:txBody>
                    <a:bodyPr/>
                    <a:lstStyle/>
                    <a:p>
                      <a:r>
                        <a:rPr lang="en-US" dirty="0"/>
                        <a:t>Female</a:t>
                      </a:r>
                    </a:p>
                  </a:txBody>
                  <a:tcPr/>
                </a:tc>
                <a:tc>
                  <a:txBody>
                    <a:bodyPr/>
                    <a:lstStyle/>
                    <a:p>
                      <a:r>
                        <a:rPr lang="en-US" dirty="0"/>
                        <a:t>Hispanic</a:t>
                      </a:r>
                    </a:p>
                  </a:txBody>
                  <a:tcPr/>
                </a:tc>
                <a:tc>
                  <a:txBody>
                    <a:bodyPr/>
                    <a:lstStyle/>
                    <a:p>
                      <a:r>
                        <a:rPr lang="en-US" dirty="0"/>
                        <a:t>Rollins College</a:t>
                      </a:r>
                    </a:p>
                  </a:txBody>
                  <a:tcPr/>
                </a:tc>
                <a:tc>
                  <a:txBody>
                    <a:bodyPr/>
                    <a:lstStyle/>
                    <a:p>
                      <a:r>
                        <a:rPr lang="en-US" dirty="0"/>
                        <a:t>Lifting</a:t>
                      </a:r>
                    </a:p>
                  </a:txBody>
                  <a:tcPr/>
                </a:tc>
                <a:tc>
                  <a:txBody>
                    <a:bodyPr/>
                    <a:lstStyle/>
                    <a:p>
                      <a:r>
                        <a:rPr lang="en-US" dirty="0"/>
                        <a:t>Biology</a:t>
                      </a:r>
                    </a:p>
                  </a:txBody>
                  <a:tcPr/>
                </a:tc>
                <a:tc>
                  <a:txBody>
                    <a:bodyPr/>
                    <a:lstStyle/>
                    <a:p>
                      <a:r>
                        <a:rPr lang="en-US" dirty="0"/>
                        <a:t>$ 48000</a:t>
                      </a:r>
                    </a:p>
                  </a:txBody>
                  <a:tcPr/>
                </a:tc>
                <a:extLst>
                  <a:ext uri="{0D108BD9-81ED-4DB2-BD59-A6C34878D82A}">
                    <a16:rowId xmlns:a16="http://schemas.microsoft.com/office/drawing/2014/main" val="903786954"/>
                  </a:ext>
                </a:extLst>
              </a:tr>
              <a:tr h="590950">
                <a:tc>
                  <a:txBody>
                    <a:bodyPr/>
                    <a:lstStyle/>
                    <a:p>
                      <a:r>
                        <a:rPr lang="en-US" dirty="0"/>
                        <a:t>Matt Williams</a:t>
                      </a:r>
                    </a:p>
                  </a:txBody>
                  <a:tcPr/>
                </a:tc>
                <a:tc>
                  <a:txBody>
                    <a:bodyPr/>
                    <a:lstStyle/>
                    <a:p>
                      <a:r>
                        <a:rPr lang="en-US" dirty="0"/>
                        <a:t>137-02-4432</a:t>
                      </a:r>
                    </a:p>
                  </a:txBody>
                  <a:tcPr/>
                </a:tc>
                <a:tc>
                  <a:txBody>
                    <a:bodyPr/>
                    <a:lstStyle/>
                    <a:p>
                      <a:r>
                        <a:rPr lang="en-US" dirty="0"/>
                        <a:t>Male</a:t>
                      </a:r>
                    </a:p>
                  </a:txBody>
                  <a:tcPr/>
                </a:tc>
                <a:tc>
                  <a:txBody>
                    <a:bodyPr/>
                    <a:lstStyle/>
                    <a:p>
                      <a:r>
                        <a:rPr lang="en-US" dirty="0"/>
                        <a:t>Native American</a:t>
                      </a:r>
                    </a:p>
                  </a:txBody>
                  <a:tcPr/>
                </a:tc>
                <a:tc>
                  <a:txBody>
                    <a:bodyPr/>
                    <a:lstStyle/>
                    <a:p>
                      <a:r>
                        <a:rPr lang="en-US" dirty="0"/>
                        <a:t>Va. Tech</a:t>
                      </a:r>
                    </a:p>
                  </a:txBody>
                  <a:tcPr/>
                </a:tc>
                <a:tc>
                  <a:txBody>
                    <a:bodyPr/>
                    <a:lstStyle/>
                    <a:p>
                      <a:r>
                        <a:rPr lang="en-US" dirty="0"/>
                        <a:t>Cognitive</a:t>
                      </a:r>
                    </a:p>
                  </a:txBody>
                  <a:tcPr/>
                </a:tc>
                <a:tc>
                  <a:txBody>
                    <a:bodyPr/>
                    <a:lstStyle/>
                    <a:p>
                      <a:r>
                        <a:rPr lang="en-US" dirty="0"/>
                        <a:t>Statistics</a:t>
                      </a:r>
                    </a:p>
                  </a:txBody>
                  <a:tcPr/>
                </a:tc>
                <a:tc>
                  <a:txBody>
                    <a:bodyPr/>
                    <a:lstStyle/>
                    <a:p>
                      <a:r>
                        <a:rPr lang="en-US" dirty="0"/>
                        <a:t>$ 42000</a:t>
                      </a:r>
                    </a:p>
                  </a:txBody>
                  <a:tcPr/>
                </a:tc>
                <a:extLst>
                  <a:ext uri="{0D108BD9-81ED-4DB2-BD59-A6C34878D82A}">
                    <a16:rowId xmlns:a16="http://schemas.microsoft.com/office/drawing/2014/main" val="1598455467"/>
                  </a:ext>
                </a:extLst>
              </a:tr>
              <a:tr h="342376">
                <a:tc>
                  <a:txBody>
                    <a:bodyPr/>
                    <a:lstStyle/>
                    <a:p>
                      <a:r>
                        <a:rPr lang="en-US" dirty="0"/>
                        <a:t>…</a:t>
                      </a:r>
                    </a:p>
                  </a:txBody>
                  <a:tcPr/>
                </a:tc>
                <a:tc>
                  <a:txBody>
                    <a:bodyPr/>
                    <a:lstStyle/>
                    <a:p>
                      <a:r>
                        <a:rPr lang="en-US" dirty="0"/>
                        <a:t>…</a:t>
                      </a:r>
                    </a:p>
                  </a:txBody>
                  <a:tcPr/>
                </a:tc>
                <a:tc>
                  <a:txBody>
                    <a:bodyPr/>
                    <a:lstStyle/>
                    <a:p>
                      <a:r>
                        <a:rPr lang="en-US" dirty="0"/>
                        <a:t>…</a:t>
                      </a:r>
                    </a:p>
                  </a:txBody>
                  <a:tcPr/>
                </a:tc>
                <a:tc>
                  <a:txBody>
                    <a:bodyPr/>
                    <a:lstStyle/>
                    <a:p>
                      <a:endParaRPr lang="en-US" dirty="0"/>
                    </a:p>
                  </a:txBody>
                  <a:tcPr/>
                </a:tc>
                <a:tc>
                  <a:txBody>
                    <a:bodyPr/>
                    <a:lstStyle/>
                    <a:p>
                      <a:r>
                        <a:rPr lang="en-US" dirty="0"/>
                        <a:t>…</a:t>
                      </a:r>
                    </a:p>
                  </a:txBody>
                  <a:tcPr/>
                </a:tc>
                <a:tc>
                  <a:txBody>
                    <a:bodyPr/>
                    <a:lstStyle/>
                    <a:p>
                      <a:r>
                        <a:rPr lang="en-US" dirty="0"/>
                        <a:t>…</a:t>
                      </a:r>
                    </a:p>
                  </a:txBody>
                  <a:tcPr/>
                </a:tc>
                <a:tc>
                  <a:txBody>
                    <a:bodyPr/>
                    <a:lstStyle/>
                    <a:p>
                      <a:r>
                        <a:rPr lang="en-US" dirty="0"/>
                        <a:t>…</a:t>
                      </a:r>
                    </a:p>
                  </a:txBody>
                  <a:tcPr/>
                </a:tc>
                <a:tc>
                  <a:txBody>
                    <a:bodyPr/>
                    <a:lstStyle/>
                    <a:p>
                      <a:r>
                        <a:rPr lang="en-US" dirty="0"/>
                        <a:t>…</a:t>
                      </a:r>
                    </a:p>
                  </a:txBody>
                  <a:tcPr/>
                </a:tc>
                <a:extLst>
                  <a:ext uri="{0D108BD9-81ED-4DB2-BD59-A6C34878D82A}">
                    <a16:rowId xmlns:a16="http://schemas.microsoft.com/office/drawing/2014/main" val="3268765608"/>
                  </a:ext>
                </a:extLst>
              </a:tr>
              <a:tr h="342376">
                <a:tc>
                  <a:txBody>
                    <a:bodyPr/>
                    <a:lstStyle/>
                    <a:p>
                      <a:r>
                        <a:rPr lang="en-US" dirty="0"/>
                        <a:t>…</a:t>
                      </a:r>
                    </a:p>
                  </a:txBody>
                  <a:tcPr/>
                </a:tc>
                <a:tc>
                  <a:txBody>
                    <a:bodyPr/>
                    <a:lstStyle/>
                    <a:p>
                      <a:r>
                        <a:rPr lang="en-US" dirty="0"/>
                        <a:t>…</a:t>
                      </a:r>
                    </a:p>
                  </a:txBody>
                  <a:tcPr/>
                </a:tc>
                <a:tc>
                  <a:txBody>
                    <a:bodyPr/>
                    <a:lstStyle/>
                    <a:p>
                      <a:r>
                        <a:rPr lang="en-US" dirty="0"/>
                        <a:t>…</a:t>
                      </a:r>
                    </a:p>
                  </a:txBody>
                  <a:tcPr/>
                </a:tc>
                <a:tc>
                  <a:txBody>
                    <a:bodyPr/>
                    <a:lstStyle/>
                    <a:p>
                      <a:endParaRPr lang="en-US" dirty="0"/>
                    </a:p>
                  </a:txBody>
                  <a:tcPr/>
                </a:tc>
                <a:tc>
                  <a:txBody>
                    <a:bodyPr/>
                    <a:lstStyle/>
                    <a:p>
                      <a:r>
                        <a:rPr lang="en-US" dirty="0"/>
                        <a:t>…</a:t>
                      </a:r>
                    </a:p>
                  </a:txBody>
                  <a:tcPr/>
                </a:tc>
                <a:tc>
                  <a:txBody>
                    <a:bodyPr/>
                    <a:lstStyle/>
                    <a:p>
                      <a:r>
                        <a:rPr lang="en-US" dirty="0"/>
                        <a:t>…</a:t>
                      </a:r>
                    </a:p>
                  </a:txBody>
                  <a:tcPr/>
                </a:tc>
                <a:tc>
                  <a:txBody>
                    <a:bodyPr/>
                    <a:lstStyle/>
                    <a:p>
                      <a:r>
                        <a:rPr lang="en-US" dirty="0"/>
                        <a:t>…</a:t>
                      </a:r>
                    </a:p>
                  </a:txBody>
                  <a:tcPr/>
                </a:tc>
                <a:tc>
                  <a:txBody>
                    <a:bodyPr/>
                    <a:lstStyle/>
                    <a:p>
                      <a:r>
                        <a:rPr lang="en-US" dirty="0"/>
                        <a:t>…</a:t>
                      </a:r>
                    </a:p>
                  </a:txBody>
                  <a:tcPr/>
                </a:tc>
                <a:extLst>
                  <a:ext uri="{0D108BD9-81ED-4DB2-BD59-A6C34878D82A}">
                    <a16:rowId xmlns:a16="http://schemas.microsoft.com/office/drawing/2014/main" val="3365766379"/>
                  </a:ext>
                </a:extLst>
              </a:tr>
            </a:tbl>
          </a:graphicData>
        </a:graphic>
      </p:graphicFrame>
    </p:spTree>
    <p:extLst>
      <p:ext uri="{BB962C8B-B14F-4D97-AF65-F5344CB8AC3E}">
        <p14:creationId xmlns:p14="http://schemas.microsoft.com/office/powerpoint/2010/main" val="32983534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E3E9E3-CF23-4352-8BCC-CD8241BC5038}"/>
              </a:ext>
            </a:extLst>
          </p:cNvPr>
          <p:cNvSpPr>
            <a:spLocks noGrp="1"/>
          </p:cNvSpPr>
          <p:nvPr>
            <p:ph type="title"/>
          </p:nvPr>
        </p:nvSpPr>
        <p:spPr>
          <a:xfrm>
            <a:off x="1097280" y="286604"/>
            <a:ext cx="10058400" cy="632982"/>
          </a:xfrm>
        </p:spPr>
        <p:txBody>
          <a:bodyPr>
            <a:normAutofit/>
          </a:bodyPr>
          <a:lstStyle/>
          <a:p>
            <a:pPr algn="ctr"/>
            <a:r>
              <a:rPr lang="en-US" sz="2800" dirty="0"/>
              <a:t>A Motivating Example (from Phase 1)</a:t>
            </a:r>
          </a:p>
        </p:txBody>
      </p:sp>
      <p:sp>
        <p:nvSpPr>
          <p:cNvPr id="15" name="Text Placeholder 14">
            <a:extLst>
              <a:ext uri="{FF2B5EF4-FFF2-40B4-BE49-F238E27FC236}">
                <a16:creationId xmlns:a16="http://schemas.microsoft.com/office/drawing/2014/main" id="{9DA8181C-76A5-409C-BCE9-D78A8D69D2BC}"/>
              </a:ext>
            </a:extLst>
          </p:cNvPr>
          <p:cNvSpPr>
            <a:spLocks noGrp="1"/>
          </p:cNvSpPr>
          <p:nvPr>
            <p:ph idx="1"/>
          </p:nvPr>
        </p:nvSpPr>
        <p:spPr/>
        <p:txBody>
          <a:bodyPr/>
          <a:lstStyle/>
          <a:p>
            <a:r>
              <a:rPr lang="en-US" dirty="0"/>
              <a:t> </a:t>
            </a:r>
          </a:p>
        </p:txBody>
      </p:sp>
      <p:sp>
        <p:nvSpPr>
          <p:cNvPr id="4" name="Slide Number Placeholder 3">
            <a:extLst>
              <a:ext uri="{FF2B5EF4-FFF2-40B4-BE49-F238E27FC236}">
                <a16:creationId xmlns:a16="http://schemas.microsoft.com/office/drawing/2014/main" id="{42A530AC-9725-48A1-BB0C-A8FB015D3E4F}"/>
              </a:ext>
            </a:extLst>
          </p:cNvPr>
          <p:cNvSpPr>
            <a:spLocks noGrp="1"/>
          </p:cNvSpPr>
          <p:nvPr>
            <p:ph type="sldNum" sz="quarter" idx="12"/>
          </p:nvPr>
        </p:nvSpPr>
        <p:spPr/>
        <p:txBody>
          <a:bodyPr/>
          <a:lstStyle/>
          <a:p>
            <a:fld id="{65F1CF43-9964-46B2-AF67-31A9D73CF057}" type="slidenum">
              <a:rPr lang="en-US" smtClean="0"/>
              <a:t>7</a:t>
            </a:fld>
            <a:endParaRPr lang="en-US"/>
          </a:p>
        </p:txBody>
      </p:sp>
      <p:graphicFrame>
        <p:nvGraphicFramePr>
          <p:cNvPr id="13" name="Table 10">
            <a:extLst>
              <a:ext uri="{FF2B5EF4-FFF2-40B4-BE49-F238E27FC236}">
                <a16:creationId xmlns:a16="http://schemas.microsoft.com/office/drawing/2014/main" id="{8F699799-6C70-44F5-B6F6-9710CF9701B3}"/>
              </a:ext>
            </a:extLst>
          </p:cNvPr>
          <p:cNvGraphicFramePr>
            <a:graphicFrameLocks/>
          </p:cNvGraphicFramePr>
          <p:nvPr/>
        </p:nvGraphicFramePr>
        <p:xfrm>
          <a:off x="912275" y="1068514"/>
          <a:ext cx="10687250" cy="4336616"/>
        </p:xfrm>
        <a:graphic>
          <a:graphicData uri="http://schemas.openxmlformats.org/drawingml/2006/table">
            <a:tbl>
              <a:tblPr firstRow="1" bandRow="1">
                <a:tableStyleId>{5C22544A-7EE6-4342-B048-85BDC9FD1C3A}</a:tableStyleId>
              </a:tblPr>
              <a:tblGrid>
                <a:gridCol w="1526750">
                  <a:extLst>
                    <a:ext uri="{9D8B030D-6E8A-4147-A177-3AD203B41FA5}">
                      <a16:colId xmlns:a16="http://schemas.microsoft.com/office/drawing/2014/main" val="297848968"/>
                    </a:ext>
                  </a:extLst>
                </a:gridCol>
                <a:gridCol w="1526750">
                  <a:extLst>
                    <a:ext uri="{9D8B030D-6E8A-4147-A177-3AD203B41FA5}">
                      <a16:colId xmlns:a16="http://schemas.microsoft.com/office/drawing/2014/main" val="822691297"/>
                    </a:ext>
                  </a:extLst>
                </a:gridCol>
                <a:gridCol w="1526750">
                  <a:extLst>
                    <a:ext uri="{9D8B030D-6E8A-4147-A177-3AD203B41FA5}">
                      <a16:colId xmlns:a16="http://schemas.microsoft.com/office/drawing/2014/main" val="900382285"/>
                    </a:ext>
                  </a:extLst>
                </a:gridCol>
                <a:gridCol w="1526750">
                  <a:extLst>
                    <a:ext uri="{9D8B030D-6E8A-4147-A177-3AD203B41FA5}">
                      <a16:colId xmlns:a16="http://schemas.microsoft.com/office/drawing/2014/main" val="880831088"/>
                    </a:ext>
                  </a:extLst>
                </a:gridCol>
                <a:gridCol w="1526750">
                  <a:extLst>
                    <a:ext uri="{9D8B030D-6E8A-4147-A177-3AD203B41FA5}">
                      <a16:colId xmlns:a16="http://schemas.microsoft.com/office/drawing/2014/main" val="2317764821"/>
                    </a:ext>
                  </a:extLst>
                </a:gridCol>
                <a:gridCol w="1526750">
                  <a:extLst>
                    <a:ext uri="{9D8B030D-6E8A-4147-A177-3AD203B41FA5}">
                      <a16:colId xmlns:a16="http://schemas.microsoft.com/office/drawing/2014/main" val="3358966682"/>
                    </a:ext>
                  </a:extLst>
                </a:gridCol>
                <a:gridCol w="1526750">
                  <a:extLst>
                    <a:ext uri="{9D8B030D-6E8A-4147-A177-3AD203B41FA5}">
                      <a16:colId xmlns:a16="http://schemas.microsoft.com/office/drawing/2014/main" val="330436240"/>
                    </a:ext>
                  </a:extLst>
                </a:gridCol>
              </a:tblGrid>
              <a:tr h="658696">
                <a:tc>
                  <a:txBody>
                    <a:bodyPr/>
                    <a:lstStyle/>
                    <a:p>
                      <a:pPr algn="ctr"/>
                      <a:r>
                        <a:rPr lang="en-US" dirty="0"/>
                        <a:t>Name</a:t>
                      </a:r>
                    </a:p>
                  </a:txBody>
                  <a:tcPr/>
                </a:tc>
                <a:tc>
                  <a:txBody>
                    <a:bodyPr/>
                    <a:lstStyle/>
                    <a:p>
                      <a:pPr algn="ctr"/>
                      <a:r>
                        <a:rPr lang="en-US" dirty="0"/>
                        <a:t>SSN</a:t>
                      </a:r>
                    </a:p>
                  </a:txBody>
                  <a:tcPr/>
                </a:tc>
                <a:tc>
                  <a:txBody>
                    <a:bodyPr/>
                    <a:lstStyle/>
                    <a:p>
                      <a:pPr algn="ctr"/>
                      <a:r>
                        <a:rPr lang="en-US" dirty="0"/>
                        <a:t>Gender</a:t>
                      </a:r>
                    </a:p>
                  </a:txBody>
                  <a:tcPr/>
                </a:tc>
                <a:tc>
                  <a:txBody>
                    <a:bodyPr/>
                    <a:lstStyle/>
                    <a:p>
                      <a:pPr algn="ctr"/>
                      <a:r>
                        <a:rPr lang="en-US" dirty="0"/>
                        <a:t>Institution</a:t>
                      </a:r>
                    </a:p>
                  </a:txBody>
                  <a:tcPr/>
                </a:tc>
                <a:tc>
                  <a:txBody>
                    <a:bodyPr/>
                    <a:lstStyle/>
                    <a:p>
                      <a:pPr algn="ctr"/>
                      <a:r>
                        <a:rPr lang="en-US" dirty="0"/>
                        <a:t>Limitation</a:t>
                      </a:r>
                    </a:p>
                  </a:txBody>
                  <a:tcPr/>
                </a:tc>
                <a:tc>
                  <a:txBody>
                    <a:bodyPr/>
                    <a:lstStyle/>
                    <a:p>
                      <a:pPr algn="ctr"/>
                      <a:r>
                        <a:rPr lang="en-US" dirty="0"/>
                        <a:t>Degree</a:t>
                      </a:r>
                    </a:p>
                  </a:txBody>
                  <a:tcPr/>
                </a:tc>
                <a:tc>
                  <a:txBody>
                    <a:bodyPr/>
                    <a:lstStyle/>
                    <a:p>
                      <a:pPr algn="ctr"/>
                      <a:r>
                        <a:rPr lang="en-US" dirty="0"/>
                        <a:t>Expected Salary</a:t>
                      </a:r>
                    </a:p>
                  </a:txBody>
                  <a:tcPr/>
                </a:tc>
                <a:extLst>
                  <a:ext uri="{0D108BD9-81ED-4DB2-BD59-A6C34878D82A}">
                    <a16:rowId xmlns:a16="http://schemas.microsoft.com/office/drawing/2014/main" val="3639707381"/>
                  </a:ext>
                </a:extLst>
              </a:tr>
              <a:tr h="370840">
                <a:tc>
                  <a:txBody>
                    <a:bodyPr/>
                    <a:lstStyle/>
                    <a:p>
                      <a:r>
                        <a:rPr lang="en-US" dirty="0"/>
                        <a:t>Darius Singpurwalla</a:t>
                      </a:r>
                    </a:p>
                  </a:txBody>
                  <a:tcPr/>
                </a:tc>
                <a:tc>
                  <a:txBody>
                    <a:bodyPr/>
                    <a:lstStyle/>
                    <a:p>
                      <a:r>
                        <a:rPr lang="en-US" dirty="0"/>
                        <a:t>225-20-2853</a:t>
                      </a:r>
                    </a:p>
                  </a:txBody>
                  <a:tcPr/>
                </a:tc>
                <a:tc>
                  <a:txBody>
                    <a:bodyPr/>
                    <a:lstStyle/>
                    <a:p>
                      <a:r>
                        <a:rPr lang="en-US" dirty="0"/>
                        <a:t>Male</a:t>
                      </a:r>
                    </a:p>
                  </a:txBody>
                  <a:tcPr/>
                </a:tc>
                <a:tc>
                  <a:txBody>
                    <a:bodyPr/>
                    <a:lstStyle/>
                    <a:p>
                      <a:r>
                        <a:rPr lang="en-US" dirty="0"/>
                        <a:t>University of Maryland</a:t>
                      </a:r>
                    </a:p>
                  </a:txBody>
                  <a:tcPr/>
                </a:tc>
                <a:tc>
                  <a:txBody>
                    <a:bodyPr/>
                    <a:lstStyle/>
                    <a:p>
                      <a:r>
                        <a:rPr lang="en-US" dirty="0"/>
                        <a:t>Seeing</a:t>
                      </a:r>
                    </a:p>
                  </a:txBody>
                  <a:tcPr/>
                </a:tc>
                <a:tc>
                  <a:txBody>
                    <a:bodyPr/>
                    <a:lstStyle/>
                    <a:p>
                      <a:r>
                        <a:rPr lang="en-US" dirty="0"/>
                        <a:t>Kinesiology</a:t>
                      </a:r>
                    </a:p>
                  </a:txBody>
                  <a:tcPr/>
                </a:tc>
                <a:tc>
                  <a:txBody>
                    <a:bodyPr/>
                    <a:lstStyle/>
                    <a:p>
                      <a:r>
                        <a:rPr lang="en-US" dirty="0"/>
                        <a:t>$ 45000</a:t>
                      </a:r>
                    </a:p>
                  </a:txBody>
                  <a:tcPr/>
                </a:tc>
                <a:extLst>
                  <a:ext uri="{0D108BD9-81ED-4DB2-BD59-A6C34878D82A}">
                    <a16:rowId xmlns:a16="http://schemas.microsoft.com/office/drawing/2014/main" val="214620938"/>
                  </a:ext>
                </a:extLst>
              </a:tr>
              <a:tr h="370840">
                <a:tc>
                  <a:txBody>
                    <a:bodyPr/>
                    <a:lstStyle/>
                    <a:p>
                      <a:r>
                        <a:rPr lang="en-US" dirty="0"/>
                        <a:t>Jennifer Singpurwalla</a:t>
                      </a:r>
                    </a:p>
                  </a:txBody>
                  <a:tcPr/>
                </a:tc>
                <a:tc>
                  <a:txBody>
                    <a:bodyPr/>
                    <a:lstStyle/>
                    <a:p>
                      <a:r>
                        <a:rPr lang="en-US" dirty="0"/>
                        <a:t>220-12-6573</a:t>
                      </a:r>
                    </a:p>
                  </a:txBody>
                  <a:tcPr/>
                </a:tc>
                <a:tc>
                  <a:txBody>
                    <a:bodyPr/>
                    <a:lstStyle/>
                    <a:p>
                      <a:r>
                        <a:rPr lang="en-US" dirty="0"/>
                        <a:t>Female</a:t>
                      </a:r>
                    </a:p>
                  </a:txBody>
                  <a:tcPr/>
                </a:tc>
                <a:tc>
                  <a:txBody>
                    <a:bodyPr/>
                    <a:lstStyle/>
                    <a:p>
                      <a:r>
                        <a:rPr lang="en-US" dirty="0"/>
                        <a:t>George Mason University</a:t>
                      </a:r>
                    </a:p>
                  </a:txBody>
                  <a:tcPr/>
                </a:tc>
                <a:tc>
                  <a:txBody>
                    <a:bodyPr/>
                    <a:lstStyle/>
                    <a:p>
                      <a:r>
                        <a:rPr lang="en-US" dirty="0"/>
                        <a:t>Hearing</a:t>
                      </a:r>
                    </a:p>
                  </a:txBody>
                  <a:tcPr/>
                </a:tc>
                <a:tc>
                  <a:txBody>
                    <a:bodyPr/>
                    <a:lstStyle/>
                    <a:p>
                      <a:r>
                        <a:rPr lang="en-US" dirty="0"/>
                        <a:t>Accounting</a:t>
                      </a:r>
                    </a:p>
                  </a:txBody>
                  <a:tcPr/>
                </a:tc>
                <a:tc>
                  <a:txBody>
                    <a:bodyPr/>
                    <a:lstStyle/>
                    <a:p>
                      <a:r>
                        <a:rPr lang="en-US" dirty="0"/>
                        <a:t>$ 45000</a:t>
                      </a:r>
                    </a:p>
                  </a:txBody>
                  <a:tcPr/>
                </a:tc>
                <a:extLst>
                  <a:ext uri="{0D108BD9-81ED-4DB2-BD59-A6C34878D82A}">
                    <a16:rowId xmlns:a16="http://schemas.microsoft.com/office/drawing/2014/main" val="2168895663"/>
                  </a:ext>
                </a:extLst>
              </a:tr>
              <a:tr h="370840">
                <a:tc>
                  <a:txBody>
                    <a:bodyPr/>
                    <a:lstStyle/>
                    <a:p>
                      <a:r>
                        <a:rPr lang="en-US" dirty="0"/>
                        <a:t>Rachel Singpurwalla</a:t>
                      </a:r>
                    </a:p>
                  </a:txBody>
                  <a:tcPr/>
                </a:tc>
                <a:tc>
                  <a:txBody>
                    <a:bodyPr/>
                    <a:lstStyle/>
                    <a:p>
                      <a:r>
                        <a:rPr lang="en-US" dirty="0"/>
                        <a:t>134-02-9874</a:t>
                      </a:r>
                    </a:p>
                  </a:txBody>
                  <a:tcPr/>
                </a:tc>
                <a:tc>
                  <a:txBody>
                    <a:bodyPr/>
                    <a:lstStyle/>
                    <a:p>
                      <a:r>
                        <a:rPr lang="en-US" dirty="0"/>
                        <a:t>Female</a:t>
                      </a:r>
                    </a:p>
                  </a:txBody>
                  <a:tcPr/>
                </a:tc>
                <a:tc>
                  <a:txBody>
                    <a:bodyPr/>
                    <a:lstStyle/>
                    <a:p>
                      <a:r>
                        <a:rPr lang="en-US" dirty="0"/>
                        <a:t>U.C., Boulder</a:t>
                      </a:r>
                    </a:p>
                  </a:txBody>
                  <a:tcPr/>
                </a:tc>
                <a:tc>
                  <a:txBody>
                    <a:bodyPr/>
                    <a:lstStyle/>
                    <a:p>
                      <a:r>
                        <a:rPr lang="en-US" dirty="0"/>
                        <a:t>None</a:t>
                      </a:r>
                    </a:p>
                  </a:txBody>
                  <a:tcPr/>
                </a:tc>
                <a:tc>
                  <a:txBody>
                    <a:bodyPr/>
                    <a:lstStyle/>
                    <a:p>
                      <a:r>
                        <a:rPr lang="en-US" dirty="0"/>
                        <a:t>Philosophy</a:t>
                      </a:r>
                    </a:p>
                  </a:txBody>
                  <a:tcPr/>
                </a:tc>
                <a:tc>
                  <a:txBody>
                    <a:bodyPr/>
                    <a:lstStyle/>
                    <a:p>
                      <a:r>
                        <a:rPr lang="en-US" dirty="0"/>
                        <a:t>$ 47000</a:t>
                      </a:r>
                    </a:p>
                  </a:txBody>
                  <a:tcPr/>
                </a:tc>
                <a:extLst>
                  <a:ext uri="{0D108BD9-81ED-4DB2-BD59-A6C34878D82A}">
                    <a16:rowId xmlns:a16="http://schemas.microsoft.com/office/drawing/2014/main" val="22409790"/>
                  </a:ext>
                </a:extLst>
              </a:tr>
              <a:tr h="370840">
                <a:tc>
                  <a:txBody>
                    <a:bodyPr/>
                    <a:lstStyle/>
                    <a:p>
                      <a:r>
                        <a:rPr lang="en-US" dirty="0"/>
                        <a:t>Chris Hamel</a:t>
                      </a:r>
                    </a:p>
                  </a:txBody>
                  <a:tcPr/>
                </a:tc>
                <a:tc>
                  <a:txBody>
                    <a:bodyPr/>
                    <a:lstStyle/>
                    <a:p>
                      <a:r>
                        <a:rPr lang="en-US" dirty="0"/>
                        <a:t>135-01-4432</a:t>
                      </a:r>
                    </a:p>
                  </a:txBody>
                  <a:tcPr/>
                </a:tc>
                <a:tc>
                  <a:txBody>
                    <a:bodyPr/>
                    <a:lstStyle/>
                    <a:p>
                      <a:r>
                        <a:rPr lang="en-US" dirty="0"/>
                        <a:t>Female</a:t>
                      </a:r>
                    </a:p>
                  </a:txBody>
                  <a:tcPr/>
                </a:tc>
                <a:tc>
                  <a:txBody>
                    <a:bodyPr/>
                    <a:lstStyle/>
                    <a:p>
                      <a:r>
                        <a:rPr lang="en-US" dirty="0"/>
                        <a:t>Rollins College</a:t>
                      </a:r>
                    </a:p>
                  </a:txBody>
                  <a:tcPr/>
                </a:tc>
                <a:tc>
                  <a:txBody>
                    <a:bodyPr/>
                    <a:lstStyle/>
                    <a:p>
                      <a:r>
                        <a:rPr lang="en-US" dirty="0"/>
                        <a:t>Lifting</a:t>
                      </a:r>
                    </a:p>
                  </a:txBody>
                  <a:tcPr/>
                </a:tc>
                <a:tc>
                  <a:txBody>
                    <a:bodyPr/>
                    <a:lstStyle/>
                    <a:p>
                      <a:r>
                        <a:rPr lang="en-US" dirty="0"/>
                        <a:t>Biology</a:t>
                      </a:r>
                    </a:p>
                  </a:txBody>
                  <a:tcPr/>
                </a:tc>
                <a:tc>
                  <a:txBody>
                    <a:bodyPr/>
                    <a:lstStyle/>
                    <a:p>
                      <a:r>
                        <a:rPr lang="en-US" dirty="0"/>
                        <a:t>$ 48000</a:t>
                      </a:r>
                    </a:p>
                  </a:txBody>
                  <a:tcPr/>
                </a:tc>
                <a:extLst>
                  <a:ext uri="{0D108BD9-81ED-4DB2-BD59-A6C34878D82A}">
                    <a16:rowId xmlns:a16="http://schemas.microsoft.com/office/drawing/2014/main" val="903786954"/>
                  </a:ext>
                </a:extLst>
              </a:tr>
              <a:tr h="370840">
                <a:tc>
                  <a:txBody>
                    <a:bodyPr/>
                    <a:lstStyle/>
                    <a:p>
                      <a:r>
                        <a:rPr lang="en-US" dirty="0"/>
                        <a:t>Matt Williams</a:t>
                      </a:r>
                    </a:p>
                  </a:txBody>
                  <a:tcPr/>
                </a:tc>
                <a:tc>
                  <a:txBody>
                    <a:bodyPr/>
                    <a:lstStyle/>
                    <a:p>
                      <a:r>
                        <a:rPr lang="en-US" dirty="0"/>
                        <a:t>137-02-4432</a:t>
                      </a:r>
                    </a:p>
                  </a:txBody>
                  <a:tcPr/>
                </a:tc>
                <a:tc>
                  <a:txBody>
                    <a:bodyPr/>
                    <a:lstStyle/>
                    <a:p>
                      <a:r>
                        <a:rPr lang="en-US" dirty="0"/>
                        <a:t>Male</a:t>
                      </a:r>
                    </a:p>
                  </a:txBody>
                  <a:tcPr/>
                </a:tc>
                <a:tc>
                  <a:txBody>
                    <a:bodyPr/>
                    <a:lstStyle/>
                    <a:p>
                      <a:r>
                        <a:rPr lang="en-US" dirty="0"/>
                        <a:t>Va. Tech</a:t>
                      </a:r>
                    </a:p>
                  </a:txBody>
                  <a:tcPr/>
                </a:tc>
                <a:tc>
                  <a:txBody>
                    <a:bodyPr/>
                    <a:lstStyle/>
                    <a:p>
                      <a:r>
                        <a:rPr lang="en-US" dirty="0"/>
                        <a:t>Cognitive</a:t>
                      </a:r>
                    </a:p>
                  </a:txBody>
                  <a:tcPr/>
                </a:tc>
                <a:tc>
                  <a:txBody>
                    <a:bodyPr/>
                    <a:lstStyle/>
                    <a:p>
                      <a:r>
                        <a:rPr lang="en-US" dirty="0"/>
                        <a:t>Statistics</a:t>
                      </a:r>
                    </a:p>
                  </a:txBody>
                  <a:tcPr/>
                </a:tc>
                <a:tc>
                  <a:txBody>
                    <a:bodyPr/>
                    <a:lstStyle/>
                    <a:p>
                      <a:r>
                        <a:rPr lang="en-US" dirty="0"/>
                        <a:t>$ 42000</a:t>
                      </a:r>
                    </a:p>
                  </a:txBody>
                  <a:tcPr/>
                </a:tc>
                <a:extLst>
                  <a:ext uri="{0D108BD9-81ED-4DB2-BD59-A6C34878D82A}">
                    <a16:rowId xmlns:a16="http://schemas.microsoft.com/office/drawing/2014/main" val="1598455467"/>
                  </a:ext>
                </a:extLst>
              </a:tr>
              <a:tr h="370840">
                <a:tc>
                  <a:txBody>
                    <a:bodyPr/>
                    <a:lstStyle/>
                    <a:p>
                      <a:r>
                        <a:rPr lang="en-US" dirty="0"/>
                        <a:t>…</a:t>
                      </a:r>
                    </a:p>
                  </a:txBody>
                  <a:tcPr/>
                </a:tc>
                <a:tc>
                  <a:txBody>
                    <a:bodyPr/>
                    <a:lstStyle/>
                    <a:p>
                      <a:r>
                        <a:rPr lang="en-US" dirty="0"/>
                        <a:t>…</a:t>
                      </a:r>
                    </a:p>
                  </a:txBody>
                  <a:tcPr/>
                </a:tc>
                <a:tc>
                  <a:txBody>
                    <a:bodyPr/>
                    <a:lstStyle/>
                    <a:p>
                      <a:r>
                        <a:rPr lang="en-US" dirty="0"/>
                        <a:t>…</a:t>
                      </a:r>
                    </a:p>
                  </a:txBody>
                  <a:tcPr/>
                </a:tc>
                <a:tc>
                  <a:txBody>
                    <a:bodyPr/>
                    <a:lstStyle/>
                    <a:p>
                      <a:r>
                        <a:rPr lang="en-US" dirty="0"/>
                        <a:t>…</a:t>
                      </a:r>
                    </a:p>
                  </a:txBody>
                  <a:tcPr/>
                </a:tc>
                <a:tc>
                  <a:txBody>
                    <a:bodyPr/>
                    <a:lstStyle/>
                    <a:p>
                      <a:r>
                        <a:rPr lang="en-US" dirty="0"/>
                        <a:t>…</a:t>
                      </a:r>
                    </a:p>
                  </a:txBody>
                  <a:tcPr/>
                </a:tc>
                <a:tc>
                  <a:txBody>
                    <a:bodyPr/>
                    <a:lstStyle/>
                    <a:p>
                      <a:r>
                        <a:rPr lang="en-US" dirty="0"/>
                        <a:t>…</a:t>
                      </a:r>
                    </a:p>
                  </a:txBody>
                  <a:tcPr/>
                </a:tc>
                <a:tc>
                  <a:txBody>
                    <a:bodyPr/>
                    <a:lstStyle/>
                    <a:p>
                      <a:r>
                        <a:rPr lang="en-US" dirty="0"/>
                        <a:t>…</a:t>
                      </a:r>
                    </a:p>
                  </a:txBody>
                  <a:tcPr/>
                </a:tc>
                <a:extLst>
                  <a:ext uri="{0D108BD9-81ED-4DB2-BD59-A6C34878D82A}">
                    <a16:rowId xmlns:a16="http://schemas.microsoft.com/office/drawing/2014/main" val="3268765608"/>
                  </a:ext>
                </a:extLst>
              </a:tr>
              <a:tr h="370840">
                <a:tc>
                  <a:txBody>
                    <a:bodyPr/>
                    <a:lstStyle/>
                    <a:p>
                      <a:r>
                        <a:rPr lang="en-US" dirty="0"/>
                        <a:t>…</a:t>
                      </a:r>
                    </a:p>
                  </a:txBody>
                  <a:tcPr/>
                </a:tc>
                <a:tc>
                  <a:txBody>
                    <a:bodyPr/>
                    <a:lstStyle/>
                    <a:p>
                      <a:r>
                        <a:rPr lang="en-US" dirty="0"/>
                        <a:t>…</a:t>
                      </a:r>
                    </a:p>
                  </a:txBody>
                  <a:tcPr/>
                </a:tc>
                <a:tc>
                  <a:txBody>
                    <a:bodyPr/>
                    <a:lstStyle/>
                    <a:p>
                      <a:r>
                        <a:rPr lang="en-US" dirty="0"/>
                        <a:t>…</a:t>
                      </a:r>
                    </a:p>
                  </a:txBody>
                  <a:tcPr/>
                </a:tc>
                <a:tc>
                  <a:txBody>
                    <a:bodyPr/>
                    <a:lstStyle/>
                    <a:p>
                      <a:r>
                        <a:rPr lang="en-US" dirty="0"/>
                        <a:t>…</a:t>
                      </a:r>
                    </a:p>
                  </a:txBody>
                  <a:tcPr/>
                </a:tc>
                <a:tc>
                  <a:txBody>
                    <a:bodyPr/>
                    <a:lstStyle/>
                    <a:p>
                      <a:r>
                        <a:rPr lang="en-US" dirty="0"/>
                        <a:t>…</a:t>
                      </a:r>
                    </a:p>
                  </a:txBody>
                  <a:tcPr/>
                </a:tc>
                <a:tc>
                  <a:txBody>
                    <a:bodyPr/>
                    <a:lstStyle/>
                    <a:p>
                      <a:r>
                        <a:rPr lang="en-US" dirty="0"/>
                        <a:t>…</a:t>
                      </a:r>
                    </a:p>
                  </a:txBody>
                  <a:tcPr/>
                </a:tc>
                <a:tc>
                  <a:txBody>
                    <a:bodyPr/>
                    <a:lstStyle/>
                    <a:p>
                      <a:r>
                        <a:rPr lang="en-US" dirty="0"/>
                        <a:t>…</a:t>
                      </a:r>
                    </a:p>
                  </a:txBody>
                  <a:tcPr/>
                </a:tc>
                <a:extLst>
                  <a:ext uri="{0D108BD9-81ED-4DB2-BD59-A6C34878D82A}">
                    <a16:rowId xmlns:a16="http://schemas.microsoft.com/office/drawing/2014/main" val="3365766379"/>
                  </a:ext>
                </a:extLst>
              </a:tr>
            </a:tbl>
          </a:graphicData>
        </a:graphic>
      </p:graphicFrame>
      <p:sp>
        <p:nvSpPr>
          <p:cNvPr id="3" name="&quot;Not Allowed&quot; Symbol 2">
            <a:extLst>
              <a:ext uri="{FF2B5EF4-FFF2-40B4-BE49-F238E27FC236}">
                <a16:creationId xmlns:a16="http://schemas.microsoft.com/office/drawing/2014/main" id="{2B585630-94AC-437B-B8FC-FD36E77D6374}"/>
              </a:ext>
            </a:extLst>
          </p:cNvPr>
          <p:cNvSpPr/>
          <p:nvPr/>
        </p:nvSpPr>
        <p:spPr>
          <a:xfrm>
            <a:off x="3009301" y="1068514"/>
            <a:ext cx="5578868" cy="4609210"/>
          </a:xfrm>
          <a:prstGeom prst="noSmoking">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6934962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396F86-2628-4EB3-ADD1-079D88BBE407}"/>
              </a:ext>
            </a:extLst>
          </p:cNvPr>
          <p:cNvSpPr>
            <a:spLocks noGrp="1"/>
          </p:cNvSpPr>
          <p:nvPr>
            <p:ph type="title"/>
          </p:nvPr>
        </p:nvSpPr>
        <p:spPr>
          <a:xfrm>
            <a:off x="1066800" y="830582"/>
            <a:ext cx="10058400" cy="627797"/>
          </a:xfrm>
        </p:spPr>
        <p:txBody>
          <a:bodyPr>
            <a:normAutofit/>
          </a:bodyPr>
          <a:lstStyle/>
          <a:p>
            <a:r>
              <a:rPr lang="en-US" sz="4000" dirty="0"/>
              <a:t>Phase 2: Legally Enforceable Privacy Protections</a:t>
            </a:r>
          </a:p>
        </p:txBody>
      </p:sp>
      <p:sp>
        <p:nvSpPr>
          <p:cNvPr id="3" name="Content Placeholder 2">
            <a:extLst>
              <a:ext uri="{FF2B5EF4-FFF2-40B4-BE49-F238E27FC236}">
                <a16:creationId xmlns:a16="http://schemas.microsoft.com/office/drawing/2014/main" id="{90D6B461-1922-48E1-9EE8-30CE7F3293FC}"/>
              </a:ext>
            </a:extLst>
          </p:cNvPr>
          <p:cNvSpPr>
            <a:spLocks noGrp="1"/>
          </p:cNvSpPr>
          <p:nvPr>
            <p:ph idx="1"/>
          </p:nvPr>
        </p:nvSpPr>
        <p:spPr>
          <a:xfrm>
            <a:off x="1066800" y="1947402"/>
            <a:ext cx="10058400" cy="4023360"/>
          </a:xfrm>
        </p:spPr>
        <p:txBody>
          <a:bodyPr>
            <a:normAutofit fontScale="92500" lnSpcReduction="20000"/>
          </a:bodyPr>
          <a:lstStyle/>
          <a:p>
            <a:r>
              <a:rPr lang="en-US" sz="3000" dirty="0"/>
              <a:t>General Timeframe: 1860-1920</a:t>
            </a:r>
          </a:p>
          <a:p>
            <a:r>
              <a:rPr lang="en-US" sz="2400" dirty="0"/>
              <a:t>Major Milestones in Privacy Protection During this Period</a:t>
            </a:r>
          </a:p>
          <a:p>
            <a:pPr lvl="1">
              <a:buFont typeface="Arial" panose="020B0604020202020204" pitchFamily="34" charset="0"/>
              <a:buChar char="•"/>
            </a:pPr>
            <a:r>
              <a:rPr lang="en-US" sz="2200" dirty="0"/>
              <a:t>New law bans census takers from disclosing business and property responses (1880)</a:t>
            </a:r>
          </a:p>
          <a:p>
            <a:pPr lvl="1">
              <a:buFont typeface="Arial" panose="020B0604020202020204" pitchFamily="34" charset="0"/>
              <a:buChar char="•"/>
            </a:pPr>
            <a:r>
              <a:rPr lang="en-US" sz="2200" dirty="0"/>
              <a:t>First tabulating machine brings automation of data tables (1890)</a:t>
            </a:r>
          </a:p>
          <a:p>
            <a:pPr lvl="1">
              <a:buFont typeface="Arial" panose="020B0604020202020204" pitchFamily="34" charset="0"/>
              <a:buChar char="•"/>
            </a:pPr>
            <a:r>
              <a:rPr lang="en-US" sz="2200" dirty="0"/>
              <a:t>Potential for jail time for census takers who publish information (1910)</a:t>
            </a:r>
          </a:p>
          <a:p>
            <a:pPr lvl="1">
              <a:buFont typeface="Arial" panose="020B0604020202020204" pitchFamily="34" charset="0"/>
              <a:buChar char="•"/>
            </a:pPr>
            <a:r>
              <a:rPr lang="en-US" sz="2200" dirty="0"/>
              <a:t>President Taft promises confidentiality (1910)</a:t>
            </a:r>
          </a:p>
          <a:p>
            <a:pPr lvl="2">
              <a:buFont typeface="Arial" panose="020B0604020202020204" pitchFamily="34" charset="0"/>
              <a:buChar char="•"/>
            </a:pPr>
            <a:r>
              <a:rPr lang="en-US" sz="1800" dirty="0"/>
              <a:t>President Taft breaks confidentiality promise (1916)</a:t>
            </a:r>
          </a:p>
          <a:p>
            <a:pPr lvl="1">
              <a:buFont typeface="Arial" panose="020B0604020202020204" pitchFamily="34" charset="0"/>
              <a:buChar char="•"/>
            </a:pPr>
            <a:r>
              <a:rPr lang="en-US" sz="2200" dirty="0"/>
              <a:t>First suppression algorithms implemented (1920)</a:t>
            </a:r>
          </a:p>
          <a:p>
            <a:pPr marL="201168" lvl="1" indent="0">
              <a:buNone/>
            </a:pPr>
            <a:r>
              <a:rPr lang="en-US" sz="2400" dirty="0"/>
              <a:t>Summary of Privacy/Confidentiality Milestones During this Period</a:t>
            </a:r>
          </a:p>
          <a:p>
            <a:pPr lvl="1">
              <a:buFont typeface="Arial" panose="020B0604020202020204" pitchFamily="34" charset="0"/>
              <a:buChar char="•"/>
            </a:pPr>
            <a:r>
              <a:rPr lang="en-US" sz="2400" dirty="0"/>
              <a:t>Strict standards for confidentiality implemented</a:t>
            </a:r>
          </a:p>
          <a:p>
            <a:pPr lvl="1">
              <a:buFont typeface="Arial" panose="020B0604020202020204" pitchFamily="34" charset="0"/>
              <a:buChar char="•"/>
            </a:pPr>
            <a:r>
              <a:rPr lang="en-US" sz="2400" dirty="0"/>
              <a:t>Confidentiality laws enacted</a:t>
            </a:r>
          </a:p>
          <a:p>
            <a:pPr lvl="1">
              <a:buFont typeface="Arial" panose="020B0604020202020204" pitchFamily="34" charset="0"/>
              <a:buChar char="•"/>
            </a:pPr>
            <a:r>
              <a:rPr lang="en-US" sz="2400" dirty="0"/>
              <a:t>First cell suppression practices implemented </a:t>
            </a:r>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CBC313AC-D079-4374-A0F6-A7B2278551D8}"/>
              </a:ext>
            </a:extLst>
          </p:cNvPr>
          <p:cNvSpPr>
            <a:spLocks noGrp="1"/>
          </p:cNvSpPr>
          <p:nvPr>
            <p:ph type="sldNum" sz="quarter" idx="12"/>
          </p:nvPr>
        </p:nvSpPr>
        <p:spPr/>
        <p:txBody>
          <a:bodyPr/>
          <a:lstStyle/>
          <a:p>
            <a:fld id="{65F1CF43-9964-46B2-AF67-31A9D73CF057}" type="slidenum">
              <a:rPr lang="en-US" smtClean="0"/>
              <a:t>8</a:t>
            </a:fld>
            <a:endParaRPr lang="en-US"/>
          </a:p>
        </p:txBody>
      </p:sp>
    </p:spTree>
    <p:extLst>
      <p:ext uri="{BB962C8B-B14F-4D97-AF65-F5344CB8AC3E}">
        <p14:creationId xmlns:p14="http://schemas.microsoft.com/office/powerpoint/2010/main" val="30879294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396F86-2628-4EB3-ADD1-079D88BBE407}"/>
              </a:ext>
            </a:extLst>
          </p:cNvPr>
          <p:cNvSpPr>
            <a:spLocks noGrp="1"/>
          </p:cNvSpPr>
          <p:nvPr>
            <p:ph type="title"/>
          </p:nvPr>
        </p:nvSpPr>
        <p:spPr>
          <a:xfrm>
            <a:off x="1066800" y="445571"/>
            <a:ext cx="10058400" cy="627797"/>
          </a:xfrm>
        </p:spPr>
        <p:txBody>
          <a:bodyPr>
            <a:normAutofit/>
          </a:bodyPr>
          <a:lstStyle/>
          <a:p>
            <a:r>
              <a:rPr lang="en-US" sz="4000" dirty="0"/>
              <a:t>Famous Confidentiality Law	s</a:t>
            </a:r>
          </a:p>
        </p:txBody>
      </p:sp>
      <p:sp>
        <p:nvSpPr>
          <p:cNvPr id="3" name="Content Placeholder 2">
            <a:extLst>
              <a:ext uri="{FF2B5EF4-FFF2-40B4-BE49-F238E27FC236}">
                <a16:creationId xmlns:a16="http://schemas.microsoft.com/office/drawing/2014/main" id="{90D6B461-1922-48E1-9EE8-30CE7F3293FC}"/>
              </a:ext>
            </a:extLst>
          </p:cNvPr>
          <p:cNvSpPr>
            <a:spLocks noGrp="1"/>
          </p:cNvSpPr>
          <p:nvPr>
            <p:ph idx="1"/>
          </p:nvPr>
        </p:nvSpPr>
        <p:spPr>
          <a:xfrm>
            <a:off x="1066800" y="1073368"/>
            <a:ext cx="10058400" cy="4958464"/>
          </a:xfrm>
        </p:spPr>
        <p:txBody>
          <a:bodyPr>
            <a:normAutofit fontScale="92500" lnSpcReduction="10000"/>
          </a:bodyPr>
          <a:lstStyle/>
          <a:p>
            <a:r>
              <a:rPr lang="en-US" sz="3000" dirty="0"/>
              <a:t>General Privacy/Confidentiality Laws</a:t>
            </a:r>
          </a:p>
          <a:p>
            <a:pPr lvl="1">
              <a:buFont typeface="Arial" panose="020B0604020202020204" pitchFamily="34" charset="0"/>
              <a:buChar char="•"/>
            </a:pPr>
            <a:r>
              <a:rPr lang="en-US" sz="2200" dirty="0"/>
              <a:t>Confidential Information Processing and Statistical Official Act (CIPSEA): </a:t>
            </a:r>
          </a:p>
          <a:p>
            <a:pPr lvl="2">
              <a:buFont typeface="Arial" panose="020B0604020202020204" pitchFamily="34" charset="0"/>
              <a:buChar char="•"/>
            </a:pPr>
            <a:r>
              <a:rPr lang="en-US" sz="1800" dirty="0"/>
              <a:t>Strengthens confidentiality protections</a:t>
            </a:r>
          </a:p>
          <a:p>
            <a:pPr lvl="2">
              <a:buFont typeface="Arial" panose="020B0604020202020204" pitchFamily="34" charset="0"/>
              <a:buChar char="•"/>
            </a:pPr>
            <a:r>
              <a:rPr lang="en-US" sz="1800" dirty="0"/>
              <a:t>Limit use of information collected under CIPSEA to statistical purposes only</a:t>
            </a:r>
          </a:p>
          <a:p>
            <a:pPr lvl="2">
              <a:buFont typeface="Arial" panose="020B0604020202020204" pitchFamily="34" charset="0"/>
              <a:buChar char="•"/>
            </a:pPr>
            <a:r>
              <a:rPr lang="en-US" sz="1800" dirty="0"/>
              <a:t>Permit controlled access to data collected under CIPSEA</a:t>
            </a:r>
          </a:p>
          <a:p>
            <a:pPr lvl="2">
              <a:buFont typeface="Arial" panose="020B0604020202020204" pitchFamily="34" charset="0"/>
              <a:buChar char="•"/>
            </a:pPr>
            <a:r>
              <a:rPr lang="en-US" sz="1800" dirty="0"/>
              <a:t>Establish strong penalties for willful violation</a:t>
            </a:r>
          </a:p>
          <a:p>
            <a:pPr lvl="1">
              <a:buFont typeface="Arial" panose="020B0604020202020204" pitchFamily="34" charset="0"/>
              <a:buChar char="•"/>
            </a:pPr>
            <a:r>
              <a:rPr lang="en-US" sz="2200" dirty="0"/>
              <a:t>Privacy Act of 1974</a:t>
            </a:r>
          </a:p>
          <a:p>
            <a:pPr lvl="2">
              <a:buFont typeface="Arial" panose="020B0604020202020204" pitchFamily="34" charset="0"/>
              <a:buChar char="•"/>
            </a:pPr>
            <a:r>
              <a:rPr lang="en-US" sz="1800" dirty="0"/>
              <a:t>Code of Fair Information Practice</a:t>
            </a:r>
          </a:p>
          <a:p>
            <a:pPr lvl="2">
              <a:buFont typeface="Arial" panose="020B0604020202020204" pitchFamily="34" charset="0"/>
              <a:buChar char="•"/>
            </a:pPr>
            <a:r>
              <a:rPr lang="en-US" sz="1800" dirty="0"/>
              <a:t>Governs the collection, maintenance, use, and dissemination of PII about individuals that is maintained in systems of records by federal agencies</a:t>
            </a:r>
          </a:p>
          <a:p>
            <a:pPr lvl="2">
              <a:buFont typeface="Arial" panose="020B0604020202020204" pitchFamily="34" charset="0"/>
              <a:buChar char="•"/>
            </a:pPr>
            <a:r>
              <a:rPr lang="en-US" sz="1800" dirty="0"/>
              <a:t>Requires that agencies give the public notice of their systems of records by publication in federal register.</a:t>
            </a:r>
          </a:p>
          <a:p>
            <a:pPr lvl="3">
              <a:buFont typeface="Arial" panose="020B0604020202020204" pitchFamily="34" charset="0"/>
              <a:buChar char="•"/>
            </a:pPr>
            <a:r>
              <a:rPr lang="en-US" sz="1800" dirty="0"/>
              <a:t>The act prohibits the disclosure of information from a system of records absent the written consent of the subject individual.</a:t>
            </a:r>
          </a:p>
          <a:p>
            <a:pPr lvl="3">
              <a:buFont typeface="Arial" panose="020B0604020202020204" pitchFamily="34" charset="0"/>
              <a:buChar char="•"/>
            </a:pPr>
            <a:r>
              <a:rPr lang="en-US" sz="1800" dirty="0"/>
              <a:t>Allows subjects to review and amend their information.</a:t>
            </a:r>
          </a:p>
          <a:p>
            <a:pPr lvl="1">
              <a:buFont typeface="Arial" panose="020B0604020202020204" pitchFamily="34" charset="0"/>
              <a:buChar char="•"/>
            </a:pPr>
            <a:r>
              <a:rPr lang="en-US" sz="2200" dirty="0"/>
              <a:t>Freedom of Information Act Exemption (exemption 3)</a:t>
            </a:r>
          </a:p>
          <a:p>
            <a:pPr lvl="2">
              <a:buFont typeface="Arial" panose="020B0604020202020204" pitchFamily="34" charset="0"/>
              <a:buChar char="•"/>
            </a:pPr>
            <a:r>
              <a:rPr lang="en-US" sz="1800" dirty="0"/>
              <a:t>Incorporates various nondisclosure provisions that are contained in federal statues. </a:t>
            </a:r>
          </a:p>
          <a:p>
            <a:pPr lvl="2">
              <a:buFont typeface="Arial" panose="020B0604020202020204" pitchFamily="34" charset="0"/>
              <a:buChar char="•"/>
            </a:pPr>
            <a:r>
              <a:rPr lang="en-US" sz="1800" dirty="0"/>
              <a:t>Ties into CIPSEA definition of “statistical purposes only”</a:t>
            </a:r>
          </a:p>
          <a:p>
            <a:pPr lvl="2">
              <a:buFont typeface="Arial" panose="020B0604020202020204" pitchFamily="34" charset="0"/>
              <a:buChar char="•"/>
            </a:pPr>
            <a:endParaRPr lang="en-US" sz="1800" dirty="0"/>
          </a:p>
          <a:p>
            <a:pPr lvl="1">
              <a:buFont typeface="Arial" panose="020B0604020202020204" pitchFamily="34" charset="0"/>
              <a:buChar char="•"/>
            </a:pPr>
            <a:endParaRPr lang="en-US" sz="2200"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CBC313AC-D079-4374-A0F6-A7B2278551D8}"/>
              </a:ext>
            </a:extLst>
          </p:cNvPr>
          <p:cNvSpPr>
            <a:spLocks noGrp="1"/>
          </p:cNvSpPr>
          <p:nvPr>
            <p:ph type="sldNum" sz="quarter" idx="12"/>
          </p:nvPr>
        </p:nvSpPr>
        <p:spPr/>
        <p:txBody>
          <a:bodyPr/>
          <a:lstStyle/>
          <a:p>
            <a:fld id="{65F1CF43-9964-46B2-AF67-31A9D73CF057}" type="slidenum">
              <a:rPr lang="en-US" smtClean="0"/>
              <a:t>9</a:t>
            </a:fld>
            <a:endParaRPr lang="en-US"/>
          </a:p>
        </p:txBody>
      </p:sp>
    </p:spTree>
    <p:extLst>
      <p:ext uri="{BB962C8B-B14F-4D97-AF65-F5344CB8AC3E}">
        <p14:creationId xmlns:p14="http://schemas.microsoft.com/office/powerpoint/2010/main" val="3399331200"/>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DEB52712989BB46AA4E3AB876F0A8A7" ma:contentTypeVersion="6" ma:contentTypeDescription="Create a new document." ma:contentTypeScope="" ma:versionID="00146668d59e06624600ec9566167044">
  <xsd:schema xmlns:xsd="http://www.w3.org/2001/XMLSchema" xmlns:xs="http://www.w3.org/2001/XMLSchema" xmlns:p="http://schemas.microsoft.com/office/2006/metadata/properties" xmlns:ns3="bb07a12d-1dd1-4297-b0ab-2ba0fc6423a5" targetNamespace="http://schemas.microsoft.com/office/2006/metadata/properties" ma:root="true" ma:fieldsID="8bc0ca263cd63d6e429b68fcd1cbcc03" ns3:_="">
    <xsd:import namespace="bb07a12d-1dd1-4297-b0ab-2ba0fc6423a5"/>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b07a12d-1dd1-4297-b0ab-2ba0fc6423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97A2CAE-6DD4-4AB9-BAF4-CDCEEB6207FF}">
  <ds:schemaRef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documentManagement/types"/>
    <ds:schemaRef ds:uri="bb07a12d-1dd1-4297-b0ab-2ba0fc6423a5"/>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836015E7-0B0B-49E5-8BCC-FBBC291A73A7}">
  <ds:schemaRefs>
    <ds:schemaRef ds:uri="http://schemas.microsoft.com/sharepoint/v3/contenttype/forms"/>
  </ds:schemaRefs>
</ds:datastoreItem>
</file>

<file path=customXml/itemProps3.xml><?xml version="1.0" encoding="utf-8"?>
<ds:datastoreItem xmlns:ds="http://schemas.openxmlformats.org/officeDocument/2006/customXml" ds:itemID="{7E5A49A3-7FA5-4CEB-B4E6-0AB51C16113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b07a12d-1dd1-4297-b0ab-2ba0fc6423a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Retrospect</Template>
  <TotalTime>1867</TotalTime>
  <Words>2473</Words>
  <Application>Microsoft Office PowerPoint</Application>
  <PresentationFormat>Widescreen</PresentationFormat>
  <Paragraphs>798</Paragraphs>
  <Slides>29</Slides>
  <Notes>18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Arial</vt:lpstr>
      <vt:lpstr>Calibri</vt:lpstr>
      <vt:lpstr>Calibri Light</vt:lpstr>
      <vt:lpstr>Wingdings</vt:lpstr>
      <vt:lpstr>Retrospect</vt:lpstr>
      <vt:lpstr>Confidentiality and Disclosure Avoidance Techniques    Darius Singpurwalla</vt:lpstr>
      <vt:lpstr>Overview</vt:lpstr>
      <vt:lpstr>Definitions </vt:lpstr>
      <vt:lpstr>The Four Phases of Privacy Protections</vt:lpstr>
      <vt:lpstr>Phase 1: No (to limited) Privacy Protection</vt:lpstr>
      <vt:lpstr>A Motivating Example (from Phase 1)</vt:lpstr>
      <vt:lpstr>A Motivating Example (from Phase 1)</vt:lpstr>
      <vt:lpstr>Phase 2: Legally Enforceable Privacy Protections</vt:lpstr>
      <vt:lpstr>Famous Confidentiality Law s</vt:lpstr>
      <vt:lpstr>Example of a Confidentiality Statement</vt:lpstr>
      <vt:lpstr>Famous Confidentiality Laws (cont.)</vt:lpstr>
      <vt:lpstr>A Motivating Example (from Phase 1) Doctoral Degree Earners</vt:lpstr>
      <vt:lpstr>A Motivating Example (from end of Phase 2) Doctorate Earners </vt:lpstr>
      <vt:lpstr>A Motivating Example (from end of Phase 2) Doctorate Earners from the University of Maryland </vt:lpstr>
      <vt:lpstr>Phase 3: New Focus on Indirect Identifiers </vt:lpstr>
      <vt:lpstr>A Motivating Example (from Phase 3)</vt:lpstr>
      <vt:lpstr>A Motivating Example (from Phase 3) Cell Suppression</vt:lpstr>
      <vt:lpstr>A Motivating Example (from Phase 3) Motivation for Complimentary Suppression</vt:lpstr>
      <vt:lpstr>A Motivating Example (from Phase 3) Complimentary Suppression</vt:lpstr>
      <vt:lpstr>A Motivating Example (from Phase 3) Rounding</vt:lpstr>
      <vt:lpstr>A Motivating Example (from Phase 3) Coarsening</vt:lpstr>
      <vt:lpstr>Phase 3: New Focus on Indirect Identifiers Microdata Protections </vt:lpstr>
      <vt:lpstr>A Motivating Example – Data Swapping Original Data</vt:lpstr>
      <vt:lpstr>A Motivating Example – Data Swapping Swapped Data</vt:lpstr>
      <vt:lpstr>Phase 4: 21st Century Privacy Threats </vt:lpstr>
      <vt:lpstr>A Motivating Example (from Phase 4) Doctorate Earners in Ag. Econ from UMD – 2018 DRF</vt:lpstr>
      <vt:lpstr>   What is Differential Privacy?</vt:lpstr>
      <vt:lpstr>   What is Differential Privacy?</vt:lpstr>
      <vt:lpstr>References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Friendly Discussion on Differential Privacy Darius Singpurwalla and Matt Williams</dc:title>
  <dc:creator>Singpurwalla, Darius</dc:creator>
  <cp:lastModifiedBy>Singpurwalla, Darius</cp:lastModifiedBy>
  <cp:revision>5</cp:revision>
  <dcterms:created xsi:type="dcterms:W3CDTF">2020-09-11T17:43:01Z</dcterms:created>
  <dcterms:modified xsi:type="dcterms:W3CDTF">2021-04-30T15:48:14Z</dcterms:modified>
</cp:coreProperties>
</file>