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notesSlides/notesSlide12.xml" ContentType="application/vnd.openxmlformats-officedocument.presentationml.notes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notesSlides/notesSlide24.xml" ContentType="application/vnd.openxmlformats-officedocument.presentationml.notes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7"/>
  </p:notesMasterIdLst>
  <p:handoutMasterIdLst>
    <p:handoutMasterId r:id="rId28"/>
  </p:handoutMasterIdLst>
  <p:sldIdLst>
    <p:sldId id="266" r:id="rId2"/>
    <p:sldId id="286" r:id="rId3"/>
    <p:sldId id="267" r:id="rId4"/>
    <p:sldId id="277" r:id="rId5"/>
    <p:sldId id="268" r:id="rId6"/>
    <p:sldId id="271" r:id="rId7"/>
    <p:sldId id="279" r:id="rId8"/>
    <p:sldId id="269" r:id="rId9"/>
    <p:sldId id="270" r:id="rId10"/>
    <p:sldId id="280" r:id="rId11"/>
    <p:sldId id="281" r:id="rId12"/>
    <p:sldId id="278" r:id="rId13"/>
    <p:sldId id="257" r:id="rId14"/>
    <p:sldId id="273" r:id="rId15"/>
    <p:sldId id="274" r:id="rId16"/>
    <p:sldId id="275" r:id="rId17"/>
    <p:sldId id="282" r:id="rId18"/>
    <p:sldId id="283" r:id="rId19"/>
    <p:sldId id="259" r:id="rId20"/>
    <p:sldId id="258" r:id="rId21"/>
    <p:sldId id="272" r:id="rId22"/>
    <p:sldId id="260" r:id="rId23"/>
    <p:sldId id="276" r:id="rId24"/>
    <p:sldId id="284" r:id="rId25"/>
    <p:sldId id="28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4" d="100"/>
          <a:sy n="84" d="100"/>
        </p:scale>
        <p:origin x="-104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DF934D-663A-4E42-8AF6-77ADECFFD41E}" type="datetimeFigureOut">
              <a:rPr lang="en-US" smtClean="0"/>
              <a:pPr/>
              <a:t>2/7/22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F9B17F-6BE4-8445-9D4E-5CE04D007D2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15FE49-0ECF-A04F-90FA-CD420B113EC8}" type="datetimeFigureOut">
              <a:rPr lang="en-US" smtClean="0"/>
              <a:pPr/>
              <a:t>2/7/22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AABD6C-576D-CD4A-BAE6-941104317B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2.census.gov/programs-surveys/decennial/2020/program-management/final-analysis-reports/2015nct-race-ethnicity-analysis.pdf" TargetMode="External"/><Relationship Id="rId4" Type="http://schemas.openxmlformats.org/officeDocument/2006/relationships/hyperlink" Target="https://www.gpo.gov/fdsys/pkg/FR-2017-03-01/pdf/2017-03973.pdf" TargetMode="External"/><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https://www.healthit.gov/isa/uscdi-data-class/patient-demographics%23uscdi-v2"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2009</a:t>
            </a:r>
          </a:p>
          <a:p>
            <a:endParaRPr lang="en-US" dirty="0" smtClean="0"/>
          </a:p>
          <a:p>
            <a:r>
              <a:rPr lang="en-US" dirty="0" err="1" smtClean="0"/>
              <a:t>https://www.ahrq.gov/research/findings/final-reports/iomracereport/index.html</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2020 House Bill 4212 https://olis.oregonlegislature.gov/liz/2020S1/Downloads/MeasureDocument/HB4212/</a:t>
            </a:r>
            <a:r>
              <a:rPr lang="en-US" smtClean="0"/>
              <a:t>Enrolled</a:t>
            </a:r>
          </a:p>
          <a:p>
            <a:endParaRPr lang="en-US" smtClean="0"/>
          </a:p>
          <a:p>
            <a:r>
              <a:rPr lang="en-US" dirty="0" smtClean="0"/>
              <a:t>https://sharedsystems.dhsoha.state.or.us/DHSForms/Served/le1128136.pdf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a:t>
            </a:r>
            <a:r>
              <a:rPr lang="en-US" dirty="0" err="1" smtClean="0"/>
              <a:t>www.oregon.gov/oha/ohpb/pages/index.aspx</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https://health.hawaii.gov/coronavirusdisease2019/current-situation-in-hawaii/</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https://www.cdc.gov/mmwr/volumes/70/wr/pdfs/mm7037a1-H.pdf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https://www.cdc.gov/mmwr/volumes/70/wr/pdfs/mm7037a1-H.pdf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https://www.cdc.gov/mmwr/volumes/70/wr/pdfs/mm7037a1-H.pdf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https://health.hawaii.gov/brfss/files/2015/08/HBRFSS_2014_results.pdf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https://health.hawaii.gov/brfss/files/2015/08/HBRFSS_2014_results.pdf</a:t>
            </a:r>
            <a:endParaRPr lang="en-US"/>
          </a:p>
        </p:txBody>
      </p:sp>
      <p:sp>
        <p:nvSpPr>
          <p:cNvPr id="4" name="Slide Number Placeholder 3"/>
          <p:cNvSpPr>
            <a:spLocks noGrp="1"/>
          </p:cNvSpPr>
          <p:nvPr>
            <p:ph type="sldNum" sz="quarter" idx="10"/>
          </p:nvPr>
        </p:nvSpPr>
        <p:spPr/>
        <p:txBody>
          <a:bodyPr/>
          <a:lstStyle/>
          <a:p>
            <a:fld id="{81AABD6C-576D-CD4A-BAE6-941104317BED}"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https://journals.sagepub.com/doi/abs/10.1177/00333549211061313</a:t>
            </a:r>
          </a:p>
          <a:p>
            <a:endParaRPr lang="en-US" dirty="0" smtClean="0"/>
          </a:p>
          <a:p>
            <a:r>
              <a:rPr lang="en-US" dirty="0" smtClean="0"/>
              <a:t>Electroni</a:t>
            </a:r>
            <a:r>
              <a:rPr lang="en-US" baseline="0" dirty="0" smtClean="0"/>
              <a:t>c health record</a:t>
            </a:r>
            <a:r>
              <a:rPr lang="en-US" dirty="0" smtClean="0"/>
              <a:t> data from NYC public</a:t>
            </a:r>
            <a:r>
              <a:rPr lang="en-US" baseline="0" dirty="0" smtClean="0"/>
              <a:t> hospitals</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https://www.ncbi.nlm.nih.gov/pmc/articles/PMC5420441/pdf/PCD-14-E33.pdf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https://www.cdc.gov/phin/resources/vocabulary/documents/CDC-Race-Ethnicity-Background-and-Purpose.pdf</a:t>
            </a:r>
            <a:endParaRPr lang="en-US" dirty="0" smtClean="0"/>
          </a:p>
          <a:p>
            <a:endParaRPr lang="en-US" dirty="0" smtClean="0"/>
          </a:p>
          <a:p>
            <a:r>
              <a:rPr lang="en-US" dirty="0" smtClean="0"/>
              <a:t>https://</a:t>
            </a:r>
            <a:r>
              <a:rPr lang="en-US" dirty="0" err="1" smtClean="0"/>
              <a:t>www.cdc.gov/nchs/data/dvs/race_ethnicity_codeset.pdf</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https://www.ncbi.nlm.nih.gov/pmc/articles/PMC5420441/pdf/PCD-14-E33.pdf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https://www1.nyc.gov/assets/doh/downloads/pdf/episrv/asian-pacific-islander-health-2021.pdf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https://www1.nyc.gov/assets/doh/downloads/pdf/episrv/asian-pacific-islander-health-2021.pdf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NYS </a:t>
            </a:r>
            <a:r>
              <a:rPr lang="en-US" smtClean="0"/>
              <a:t>Bill A6896A</a:t>
            </a:r>
          </a:p>
          <a:p>
            <a:r>
              <a:rPr lang="en-US" dirty="0" smtClean="0"/>
              <a:t>https://www.nysenate.gov/legislation/bills/2021/A6896</a:t>
            </a:r>
          </a:p>
          <a:p>
            <a:r>
              <a:rPr lang="en-US" dirty="0" smtClean="0"/>
              <a:t>Signed December 2021, to be implemented by July 2022</a:t>
            </a:r>
          </a:p>
          <a:p>
            <a:endParaRPr lang="en-US" dirty="0" smtClean="0"/>
          </a:p>
          <a:p>
            <a:r>
              <a:rPr lang="en-US" dirty="0" smtClean="0"/>
              <a:t>19 Asian</a:t>
            </a:r>
          </a:p>
          <a:p>
            <a:r>
              <a:rPr lang="en-US" dirty="0" smtClean="0"/>
              <a:t>5 NHPI</a:t>
            </a:r>
          </a:p>
          <a:p>
            <a:endParaRPr lang="en-US" dirty="0" smtClean="0"/>
          </a:p>
          <a:p>
            <a:r>
              <a:rPr lang="en-US" dirty="0" err="1" smtClean="0"/>
              <a:t>https://www.cacf.org/resources/statement-ny-state-aapi-data-disaggregation-law</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https://malegislature.gov/Bills/192/H3115</a:t>
            </a:r>
          </a:p>
          <a:p>
            <a:r>
              <a:rPr lang="en-US" dirty="0" smtClean="0"/>
              <a:t>Did</a:t>
            </a:r>
            <a:r>
              <a:rPr lang="en-US" baseline="0" dirty="0" smtClean="0"/>
              <a:t> not get out of Joint Committee on State Administration and regulatory Oversight February 2022; will not proceed this session</a:t>
            </a:r>
          </a:p>
          <a:p>
            <a:endParaRPr lang="en-US" dirty="0" smtClean="0"/>
          </a:p>
          <a:p>
            <a:r>
              <a:rPr lang="en-US" dirty="0" smtClean="0"/>
              <a:t>https://</a:t>
            </a:r>
            <a:r>
              <a:rPr lang="en-US" dirty="0" err="1" smtClean="0"/>
              <a:t>www.massapiscan.org</a:t>
            </a:r>
            <a:r>
              <a:rPr lang="en-US" dirty="0" smtClean="0"/>
              <a:t>/data-disaggregation</a:t>
            </a:r>
          </a:p>
          <a:p>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https://www.cdc.gov/phin/resources/vocabulary/documents/CDC-Race-Ethnicity-Background-and-Purpose.pdf</a:t>
            </a:r>
            <a:endParaRPr lang="en-US" dirty="0" smtClean="0"/>
          </a:p>
          <a:p>
            <a:endParaRPr lang="en-US" dirty="0" smtClean="0"/>
          </a:p>
          <a:p>
            <a:r>
              <a:rPr lang="en-US" dirty="0" smtClean="0"/>
              <a:t>https://</a:t>
            </a:r>
            <a:r>
              <a:rPr lang="en-US" dirty="0" err="1" smtClean="0"/>
              <a:t>www.cdc.gov/nchs/data/dvs/race_ethnicity_codeset.pdf</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2011 ACA section 4302</a:t>
            </a:r>
          </a:p>
          <a:p>
            <a:r>
              <a:rPr lang="en-US" dirty="0" smtClean="0"/>
              <a:t>Adopted</a:t>
            </a:r>
            <a:r>
              <a:rPr lang="en-US" baseline="0" dirty="0" smtClean="0"/>
              <a:t> 2010 Census/ACS subgroups</a:t>
            </a:r>
            <a:endParaRPr lang="en-US" dirty="0" smtClean="0"/>
          </a:p>
          <a:p>
            <a:endParaRPr lang="en-US" dirty="0" smtClean="0"/>
          </a:p>
          <a:p>
            <a:r>
              <a:rPr lang="en-US" dirty="0" smtClean="0"/>
              <a:t>https://</a:t>
            </a:r>
            <a:r>
              <a:rPr lang="en-US" dirty="0" err="1" smtClean="0"/>
              <a:t>minorityhealth.hhs.gov/omh/browse.aspx?lvl</a:t>
            </a:r>
            <a:r>
              <a:rPr lang="en-US" dirty="0" smtClean="0"/>
              <a:t>=3&amp;lvlid=53</a:t>
            </a:r>
          </a:p>
          <a:p>
            <a:endParaRPr lang="en-US" dirty="0" smtClean="0"/>
          </a:p>
          <a:p>
            <a:r>
              <a:rPr lang="en-US" dirty="0" smtClean="0"/>
              <a:t>https://aspe.hhs.gov/sites/default/files/private/pdf/76331/index.pdf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2015</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U.S. Census, 2015 National Content Test Race and Ethnicity Analysis Report, 2017, </a:t>
            </a:r>
            <a:r>
              <a:rPr lang="en-US" sz="1200" u="sng" kern="1200" dirty="0" smtClean="0">
                <a:solidFill>
                  <a:schemeClr val="tx1"/>
                </a:solidFill>
                <a:latin typeface="+mn-lt"/>
                <a:ea typeface="+mn-ea"/>
                <a:cs typeface="+mn-cs"/>
                <a:hlinkClick r:id="rId3"/>
              </a:rPr>
              <a:t>https://www2.census.gov/programs-surveys/decennial/2020/program-management/final-analysis-reports/2015nct-race-ethnicity-analysis.pdf</a:t>
            </a:r>
            <a:r>
              <a:rPr lang="en-US" dirty="0" smtClean="0"/>
              <a:t> </a:t>
            </a:r>
          </a:p>
          <a:p>
            <a:endParaRPr lang="en-US" dirty="0" smtClean="0"/>
          </a:p>
          <a:p>
            <a:r>
              <a:rPr lang="en-US" sz="1200" kern="1200" dirty="0" smtClean="0">
                <a:solidFill>
                  <a:schemeClr val="tx1"/>
                </a:solidFill>
                <a:latin typeface="+mn-lt"/>
                <a:ea typeface="+mn-ea"/>
                <a:cs typeface="+mn-cs"/>
              </a:rPr>
              <a:t>U.S. Office of Management and Budget, Proposals from the Federal Interagency Working Group for the Revision of the Standards for Maintaining, Collecting, and Presenting Federal Data on Race and Ethnicity, 82 Fed. Reg. 12242-12247, March 1, 2017,</a:t>
            </a:r>
          </a:p>
          <a:p>
            <a:r>
              <a:rPr lang="en-US" sz="1200" u="sng" kern="1200" dirty="0" smtClean="0">
                <a:solidFill>
                  <a:schemeClr val="tx1"/>
                </a:solidFill>
                <a:latin typeface="+mn-lt"/>
                <a:ea typeface="+mn-ea"/>
                <a:cs typeface="+mn-cs"/>
                <a:hlinkClick r:id="rId4"/>
              </a:rPr>
              <a:t>https://www.gpo.gov/fdsys/pkg/FR-2017-03-01/pdf/2017-03973.pdf</a:t>
            </a:r>
            <a:r>
              <a:rPr lang="en-US" dirty="0" smtClean="0"/>
              <a:t> </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2021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U.S. Department of Health and Human Services Office of National Coordinator for Health Information Technology, U.S. Core Data for Interoperability, v.2, </a:t>
            </a:r>
          </a:p>
          <a:p>
            <a:r>
              <a:rPr lang="en-US" sz="1200" u="sng" kern="1200" dirty="0" smtClean="0">
                <a:solidFill>
                  <a:schemeClr val="tx1"/>
                </a:solidFill>
                <a:latin typeface="+mn-lt"/>
                <a:ea typeface="+mn-ea"/>
                <a:cs typeface="+mn-cs"/>
                <a:hlinkClick r:id="rId3"/>
              </a:rPr>
              <a:t>https://www.healthit.gov/isa/uscdi-data-class/patient-demographics#uscdi-v2</a:t>
            </a:r>
            <a:r>
              <a:rPr lang="en-US" dirty="0" smtClean="0"/>
              <a:t> </a:t>
            </a:r>
          </a:p>
          <a:p>
            <a:endParaRPr lang="en-US" dirty="0" smtClean="0"/>
          </a:p>
          <a:p>
            <a:r>
              <a:rPr lang="en-US" dirty="0" smtClean="0"/>
              <a:t>https://www.healthit.gov/isa/sites/isa/files/2021-07/USCDI-Version-2-July-2021-Final.pdf</a:t>
            </a:r>
          </a:p>
          <a:p>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a:t>
            </a:r>
            <a:r>
              <a:rPr lang="en-US" dirty="0" err="1" smtClean="0"/>
              <a:t>www.oregon.gov/oha/OEI/Pages/REALD.aspx</a:t>
            </a:r>
            <a:endParaRPr lang="en-US" dirty="0" smtClean="0"/>
          </a:p>
          <a:p>
            <a:endParaRPr lang="en-US" dirty="0" smtClean="0"/>
          </a:p>
          <a:p>
            <a:r>
              <a:rPr lang="en-US" dirty="0" smtClean="0"/>
              <a:t>2013 House Bill 2134</a:t>
            </a:r>
          </a:p>
          <a:p>
            <a:r>
              <a:rPr lang="en-US" dirty="0" smtClean="0"/>
              <a:t>https://www.oregon.gov/oha/OEI/REALD%20Documents/HB2134.pdf</a:t>
            </a:r>
          </a:p>
          <a:p>
            <a:endParaRPr lang="en-US" dirty="0" smtClean="0"/>
          </a:p>
          <a:p>
            <a:r>
              <a:rPr lang="en-US" dirty="0" smtClean="0"/>
              <a:t>https://sharedsystems.dhsoha.state.or.us/DHSForms/Served/me0074.pdf</a:t>
            </a:r>
          </a:p>
          <a:p>
            <a:endParaRPr lang="en-US" dirty="0" smtClean="0"/>
          </a:p>
        </p:txBody>
      </p:sp>
      <p:sp>
        <p:nvSpPr>
          <p:cNvPr id="4" name="Slide Number Placeholder 3"/>
          <p:cNvSpPr>
            <a:spLocks noGrp="1"/>
          </p:cNvSpPr>
          <p:nvPr>
            <p:ph type="sldNum" sz="quarter" idx="10"/>
          </p:nvPr>
        </p:nvSpPr>
        <p:spPr/>
        <p:txBody>
          <a:bodyPr/>
          <a:lstStyle/>
          <a:p>
            <a:fld id="{81AABD6C-576D-CD4A-BAE6-941104317BE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2020 House Bill 4212 https://olis.oregonlegislature.gov/liz/2020S1/Downloads/MeasureDocument/HB4212/Enrolled</a:t>
            </a:r>
          </a:p>
          <a:p>
            <a:endParaRPr lang="en-US" dirty="0" smtClean="0"/>
          </a:p>
          <a:p>
            <a:r>
              <a:rPr lang="en-US" dirty="0" smtClean="0"/>
              <a:t>https://sharedsystems.dhsoha.state.or.us/DHSForms/Served/le1128136.pdf</a:t>
            </a:r>
            <a:endParaRPr lang="en-US" dirty="0"/>
          </a:p>
        </p:txBody>
      </p:sp>
      <p:sp>
        <p:nvSpPr>
          <p:cNvPr id="4" name="Slide Number Placeholder 3"/>
          <p:cNvSpPr>
            <a:spLocks noGrp="1"/>
          </p:cNvSpPr>
          <p:nvPr>
            <p:ph type="sldNum" sz="quarter" idx="10"/>
          </p:nvPr>
        </p:nvSpPr>
        <p:spPr/>
        <p:txBody>
          <a:bodyPr/>
          <a:lstStyle/>
          <a:p>
            <a:fld id="{81AABD6C-576D-CD4A-BAE6-941104317BED}"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63AFFE-92EA-9247-A3A0-A3AD69938569}" type="datetimeFigureOut">
              <a:rPr lang="en-US" smtClean="0"/>
              <a:pPr/>
              <a:t>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3AFFE-92EA-9247-A3A0-A3AD69938569}" type="datetimeFigureOut">
              <a:rPr lang="en-US" smtClean="0"/>
              <a:pPr/>
              <a:t>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3AFFE-92EA-9247-A3A0-A3AD69938569}" type="datetimeFigureOut">
              <a:rPr lang="en-US" smtClean="0"/>
              <a:pPr/>
              <a:t>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3AFFE-92EA-9247-A3A0-A3AD69938569}" type="datetimeFigureOut">
              <a:rPr lang="en-US" smtClean="0"/>
              <a:pPr/>
              <a:t>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63AFFE-92EA-9247-A3A0-A3AD69938569}" type="datetimeFigureOut">
              <a:rPr lang="en-US" smtClean="0"/>
              <a:pPr/>
              <a:t>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63AFFE-92EA-9247-A3A0-A3AD69938569}" type="datetimeFigureOut">
              <a:rPr lang="en-US" smtClean="0"/>
              <a:pPr/>
              <a:t>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63AFFE-92EA-9247-A3A0-A3AD69938569}" type="datetimeFigureOut">
              <a:rPr lang="en-US" smtClean="0"/>
              <a:pPr/>
              <a:t>2/7/22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63AFFE-92EA-9247-A3A0-A3AD69938569}" type="datetimeFigureOut">
              <a:rPr lang="en-US" smtClean="0"/>
              <a:pPr/>
              <a:t>2/7/22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63AFFE-92EA-9247-A3A0-A3AD69938569}" type="datetimeFigureOut">
              <a:rPr lang="en-US" smtClean="0"/>
              <a:pPr/>
              <a:t>2/7/22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3AFFE-92EA-9247-A3A0-A3AD69938569}" type="datetimeFigureOut">
              <a:rPr lang="en-US" smtClean="0"/>
              <a:pPr/>
              <a:t>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63AFFE-92EA-9247-A3A0-A3AD69938569}" type="datetimeFigureOut">
              <a:rPr lang="en-US" smtClean="0"/>
              <a:pPr/>
              <a:t>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2EB97-C04D-3946-B4C3-9B85451418E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63AFFE-92EA-9247-A3A0-A3AD69938569}" type="datetimeFigureOut">
              <a:rPr lang="en-US" smtClean="0"/>
              <a:pPr/>
              <a:t>2/7/22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72EB97-C04D-3946-B4C3-9B85451418E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3.png"/><Relationship Id="rId5"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4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7890" name="Picture 3"/>
          <p:cNvPicPr>
            <a:picLocks noChangeAspect="1"/>
          </p:cNvPicPr>
          <p:nvPr/>
        </p:nvPicPr>
        <p:blipFill>
          <a:blip r:embed="rId3"/>
          <a:srcRect/>
          <a:stretch>
            <a:fillRect/>
          </a:stretch>
        </p:blipFill>
        <p:spPr bwMode="auto">
          <a:xfrm>
            <a:off x="7321550" y="217488"/>
            <a:ext cx="1282700" cy="1625600"/>
          </a:xfrm>
          <a:prstGeom prst="rect">
            <a:avLst/>
          </a:prstGeom>
          <a:noFill/>
          <a:ln w="9525">
            <a:noFill/>
            <a:miter lim="800000"/>
            <a:headEnd/>
            <a:tailEnd/>
          </a:ln>
        </p:spPr>
      </p:pic>
      <p:pic>
        <p:nvPicPr>
          <p:cNvPr id="37891" name="Picture 4"/>
          <p:cNvPicPr>
            <a:picLocks noChangeAspect="1"/>
          </p:cNvPicPr>
          <p:nvPr/>
        </p:nvPicPr>
        <p:blipFill>
          <a:blip r:embed="rId4"/>
          <a:srcRect/>
          <a:stretch>
            <a:fillRect/>
          </a:stretch>
        </p:blipFill>
        <p:spPr bwMode="auto">
          <a:xfrm>
            <a:off x="1773238" y="0"/>
            <a:ext cx="4991100" cy="1054100"/>
          </a:xfrm>
          <a:prstGeom prst="rect">
            <a:avLst/>
          </a:prstGeom>
          <a:noFill/>
          <a:ln w="9525">
            <a:noFill/>
            <a:miter lim="800000"/>
            <a:headEnd/>
            <a:tailEnd/>
          </a:ln>
        </p:spPr>
      </p:pic>
      <p:pic>
        <p:nvPicPr>
          <p:cNvPr id="37892" name="Picture 5"/>
          <p:cNvPicPr>
            <a:picLocks noChangeAspect="1"/>
          </p:cNvPicPr>
          <p:nvPr/>
        </p:nvPicPr>
        <p:blipFill>
          <a:blip r:embed="rId5"/>
          <a:srcRect/>
          <a:stretch>
            <a:fillRect/>
          </a:stretch>
        </p:blipFill>
        <p:spPr bwMode="auto">
          <a:xfrm>
            <a:off x="1454150" y="1119188"/>
            <a:ext cx="5867400" cy="482600"/>
          </a:xfrm>
          <a:prstGeom prst="rect">
            <a:avLst/>
          </a:prstGeom>
          <a:noFill/>
          <a:ln w="9525">
            <a:noFill/>
            <a:miter lim="800000"/>
            <a:headEnd/>
            <a:tailEnd/>
          </a:ln>
        </p:spPr>
      </p:pic>
      <p:pic>
        <p:nvPicPr>
          <p:cNvPr id="37893" name="Picture 6"/>
          <p:cNvPicPr>
            <a:picLocks noChangeAspect="1"/>
          </p:cNvPicPr>
          <p:nvPr/>
        </p:nvPicPr>
        <p:blipFill>
          <a:blip r:embed="rId6"/>
          <a:srcRect/>
          <a:stretch>
            <a:fillRect/>
          </a:stretch>
        </p:blipFill>
        <p:spPr bwMode="auto">
          <a:xfrm>
            <a:off x="242888" y="2378075"/>
            <a:ext cx="8629650" cy="3789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164262" y="0"/>
            <a:ext cx="7441339" cy="1678259"/>
          </a:xfrm>
          <a:prstGeom prst="rect">
            <a:avLst/>
          </a:prstGeom>
        </p:spPr>
      </p:pic>
      <p:pic>
        <p:nvPicPr>
          <p:cNvPr id="6" name="Picture 5"/>
          <p:cNvPicPr>
            <a:picLocks noChangeAspect="1"/>
          </p:cNvPicPr>
          <p:nvPr/>
        </p:nvPicPr>
        <p:blipFill>
          <a:blip r:embed="rId4"/>
          <a:stretch>
            <a:fillRect/>
          </a:stretch>
        </p:blipFill>
        <p:spPr>
          <a:xfrm>
            <a:off x="1708593" y="2412508"/>
            <a:ext cx="6266360" cy="35289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1678259"/>
            <a:ext cx="5043967" cy="5179740"/>
          </a:xfrm>
          <a:prstGeom prst="rect">
            <a:avLst/>
          </a:prstGeom>
        </p:spPr>
      </p:pic>
      <p:pic>
        <p:nvPicPr>
          <p:cNvPr id="7" name="Picture 6"/>
          <p:cNvPicPr>
            <a:picLocks noChangeAspect="1"/>
          </p:cNvPicPr>
          <p:nvPr/>
        </p:nvPicPr>
        <p:blipFill>
          <a:blip r:embed="rId4"/>
          <a:stretch>
            <a:fillRect/>
          </a:stretch>
        </p:blipFill>
        <p:spPr>
          <a:xfrm>
            <a:off x="1164262" y="0"/>
            <a:ext cx="7441339" cy="1678259"/>
          </a:xfrm>
          <a:prstGeom prst="rect">
            <a:avLst/>
          </a:prstGeom>
        </p:spPr>
      </p:pic>
      <p:pic>
        <p:nvPicPr>
          <p:cNvPr id="8" name="Picture 7"/>
          <p:cNvPicPr>
            <a:picLocks noChangeAspect="1"/>
          </p:cNvPicPr>
          <p:nvPr/>
        </p:nvPicPr>
        <p:blipFill>
          <a:blip r:embed="rId5"/>
          <a:stretch>
            <a:fillRect/>
          </a:stretch>
        </p:blipFill>
        <p:spPr>
          <a:xfrm>
            <a:off x="4255256" y="1678259"/>
            <a:ext cx="4888744" cy="517974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956337" y="0"/>
            <a:ext cx="6948045" cy="873820"/>
          </a:xfrm>
          <a:prstGeom prst="rect">
            <a:avLst/>
          </a:prstGeom>
        </p:spPr>
      </p:pic>
      <p:pic>
        <p:nvPicPr>
          <p:cNvPr id="7" name="Picture 6"/>
          <p:cNvPicPr>
            <a:picLocks noChangeAspect="1"/>
          </p:cNvPicPr>
          <p:nvPr/>
        </p:nvPicPr>
        <p:blipFill>
          <a:blip r:embed="rId4"/>
          <a:stretch>
            <a:fillRect/>
          </a:stretch>
        </p:blipFill>
        <p:spPr>
          <a:xfrm>
            <a:off x="4248648" y="1100882"/>
            <a:ext cx="4634489" cy="5806361"/>
          </a:xfrm>
          <a:prstGeom prst="rect">
            <a:avLst/>
          </a:prstGeom>
        </p:spPr>
      </p:pic>
      <p:pic>
        <p:nvPicPr>
          <p:cNvPr id="8" name="Picture 7"/>
          <p:cNvPicPr>
            <a:picLocks noChangeAspect="1"/>
          </p:cNvPicPr>
          <p:nvPr/>
        </p:nvPicPr>
        <p:blipFill>
          <a:blip r:embed="rId5"/>
          <a:stretch>
            <a:fillRect/>
          </a:stretch>
        </p:blipFill>
        <p:spPr>
          <a:xfrm>
            <a:off x="0" y="873820"/>
            <a:ext cx="4824313" cy="496544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036659"/>
            <a:ext cx="9144000" cy="435923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1535248"/>
            <a:ext cx="9144000" cy="352969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 y="965540"/>
            <a:ext cx="9144000" cy="4737919"/>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463136"/>
            <a:ext cx="9144000" cy="579434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046071" y="805935"/>
            <a:ext cx="4987150" cy="691859"/>
          </a:xfrm>
          <a:prstGeom prst="rect">
            <a:avLst/>
          </a:prstGeom>
        </p:spPr>
      </p:pic>
      <p:pic>
        <p:nvPicPr>
          <p:cNvPr id="5" name="Picture 4"/>
          <p:cNvPicPr>
            <a:picLocks noChangeAspect="1"/>
          </p:cNvPicPr>
          <p:nvPr/>
        </p:nvPicPr>
        <p:blipFill>
          <a:blip r:embed="rId4"/>
          <a:stretch>
            <a:fillRect/>
          </a:stretch>
        </p:blipFill>
        <p:spPr>
          <a:xfrm>
            <a:off x="77450" y="2470215"/>
            <a:ext cx="9066550" cy="2636701"/>
          </a:xfrm>
          <a:prstGeom prst="rect">
            <a:avLst/>
          </a:prstGeom>
        </p:spPr>
      </p:pic>
      <p:pic>
        <p:nvPicPr>
          <p:cNvPr id="13" name="Picture 12"/>
          <p:cNvPicPr>
            <a:picLocks noChangeAspect="1"/>
          </p:cNvPicPr>
          <p:nvPr/>
        </p:nvPicPr>
        <p:blipFill>
          <a:blip r:embed="rId5"/>
          <a:stretch>
            <a:fillRect/>
          </a:stretch>
        </p:blipFill>
        <p:spPr>
          <a:xfrm>
            <a:off x="0" y="1596072"/>
            <a:ext cx="9144000" cy="874143"/>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0" y="3091053"/>
            <a:ext cx="9066550" cy="1615182"/>
          </a:xfrm>
          <a:prstGeom prst="rect">
            <a:avLst/>
          </a:prstGeom>
        </p:spPr>
      </p:pic>
      <p:pic>
        <p:nvPicPr>
          <p:cNvPr id="9" name="Picture 8"/>
          <p:cNvPicPr>
            <a:picLocks noChangeAspect="1"/>
          </p:cNvPicPr>
          <p:nvPr/>
        </p:nvPicPr>
        <p:blipFill>
          <a:blip r:embed="rId4"/>
          <a:stretch>
            <a:fillRect/>
          </a:stretch>
        </p:blipFill>
        <p:spPr>
          <a:xfrm>
            <a:off x="1450705" y="1285048"/>
            <a:ext cx="5943173" cy="637644"/>
          </a:xfrm>
          <a:prstGeom prst="rect">
            <a:avLst/>
          </a:prstGeom>
        </p:spPr>
      </p:pic>
      <p:pic>
        <p:nvPicPr>
          <p:cNvPr id="12" name="Picture 11"/>
          <p:cNvPicPr>
            <a:picLocks noChangeAspect="1"/>
          </p:cNvPicPr>
          <p:nvPr/>
        </p:nvPicPr>
        <p:blipFill>
          <a:blip r:embed="rId5"/>
          <a:stretch>
            <a:fillRect/>
          </a:stretch>
        </p:blipFill>
        <p:spPr>
          <a:xfrm>
            <a:off x="0" y="2204057"/>
            <a:ext cx="9144000" cy="88699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412" y="0"/>
            <a:ext cx="7910465" cy="6858000"/>
          </a:xfrm>
          <a:prstGeom prst="rect">
            <a:avLst/>
          </a:prstGeom>
        </p:spPr>
      </p:pic>
      <p:pic>
        <p:nvPicPr>
          <p:cNvPr id="5" name="Picture 4"/>
          <p:cNvPicPr>
            <a:picLocks noChangeAspect="1"/>
          </p:cNvPicPr>
          <p:nvPr/>
        </p:nvPicPr>
        <p:blipFill>
          <a:blip r:embed="rId4"/>
          <a:stretch>
            <a:fillRect/>
          </a:stretch>
        </p:blipFill>
        <p:spPr>
          <a:xfrm>
            <a:off x="4400007" y="1"/>
            <a:ext cx="4743993" cy="158885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1940517"/>
            <a:ext cx="9144000" cy="276345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846593" y="1426872"/>
            <a:ext cx="7774129" cy="3613255"/>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0098" y="0"/>
            <a:ext cx="9111343" cy="6858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804829" y="0"/>
            <a:ext cx="5905930" cy="68580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1538786"/>
            <a:ext cx="9144000" cy="3679839"/>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216257"/>
            <a:ext cx="4199042" cy="2527539"/>
          </a:xfrm>
          <a:prstGeom prst="rect">
            <a:avLst/>
          </a:prstGeom>
        </p:spPr>
      </p:pic>
      <p:pic>
        <p:nvPicPr>
          <p:cNvPr id="5" name="Picture 4"/>
          <p:cNvPicPr>
            <a:picLocks noChangeAspect="1"/>
          </p:cNvPicPr>
          <p:nvPr/>
        </p:nvPicPr>
        <p:blipFill>
          <a:blip r:embed="rId4"/>
          <a:stretch>
            <a:fillRect/>
          </a:stretch>
        </p:blipFill>
        <p:spPr>
          <a:xfrm>
            <a:off x="3742763" y="514469"/>
            <a:ext cx="5401237" cy="1475315"/>
          </a:xfrm>
          <a:prstGeom prst="rect">
            <a:avLst/>
          </a:prstGeom>
        </p:spPr>
      </p:pic>
      <p:sp>
        <p:nvSpPr>
          <p:cNvPr id="6" name="TextBox 5"/>
          <p:cNvSpPr txBox="1"/>
          <p:nvPr/>
        </p:nvSpPr>
        <p:spPr>
          <a:xfrm>
            <a:off x="176343" y="2996346"/>
            <a:ext cx="8853506" cy="1569660"/>
          </a:xfrm>
          <a:prstGeom prst="rect">
            <a:avLst/>
          </a:prstGeom>
          <a:noFill/>
        </p:spPr>
        <p:txBody>
          <a:bodyPr wrap="none" rtlCol="0">
            <a:spAutoFit/>
          </a:bodyPr>
          <a:lstStyle/>
          <a:p>
            <a:pPr algn="ctr"/>
            <a:r>
              <a:rPr lang="en-US" sz="2400" dirty="0" smtClean="0">
                <a:latin typeface="Arial"/>
                <a:cs typeface="Arial"/>
              </a:rPr>
              <a:t>Chinese, Japanese, Filipino, Korean, Vietnamese, Asian Indian, </a:t>
            </a:r>
          </a:p>
          <a:p>
            <a:pPr algn="ctr"/>
            <a:r>
              <a:rPr lang="en-US" sz="2400" dirty="0" smtClean="0">
                <a:latin typeface="Arial"/>
                <a:cs typeface="Arial"/>
              </a:rPr>
              <a:t>Laotian, Cambodian, Bangladeshi, Hmong, Indonesian, </a:t>
            </a:r>
          </a:p>
          <a:p>
            <a:pPr algn="ctr"/>
            <a:r>
              <a:rPr lang="en-US" sz="2400" dirty="0" smtClean="0">
                <a:latin typeface="Arial"/>
                <a:cs typeface="Arial"/>
              </a:rPr>
              <a:t>Malaysian, Pakistani, Sri Lankan, Taiwanese, Nepalese, </a:t>
            </a:r>
          </a:p>
          <a:p>
            <a:pPr algn="ctr"/>
            <a:r>
              <a:rPr lang="en-US" sz="2400" dirty="0" smtClean="0">
                <a:latin typeface="Arial"/>
                <a:cs typeface="Arial"/>
              </a:rPr>
              <a:t>Burmese, Tibetan, Thai</a:t>
            </a:r>
            <a:endParaRPr lang="en-US" sz="2400" dirty="0">
              <a:latin typeface="Arial"/>
              <a:cs typeface="Arial"/>
            </a:endParaRPr>
          </a:p>
        </p:txBody>
      </p:sp>
      <p:sp>
        <p:nvSpPr>
          <p:cNvPr id="7" name="TextBox 6"/>
          <p:cNvSpPr txBox="1"/>
          <p:nvPr/>
        </p:nvSpPr>
        <p:spPr>
          <a:xfrm>
            <a:off x="1194845" y="5215784"/>
            <a:ext cx="6611906" cy="461665"/>
          </a:xfrm>
          <a:prstGeom prst="rect">
            <a:avLst/>
          </a:prstGeom>
          <a:noFill/>
        </p:spPr>
        <p:txBody>
          <a:bodyPr wrap="none" rtlCol="0">
            <a:spAutoFit/>
          </a:bodyPr>
          <a:lstStyle/>
          <a:p>
            <a:r>
              <a:rPr lang="en-US" sz="2400" dirty="0" smtClean="0">
                <a:latin typeface="Arial"/>
                <a:cs typeface="Arial"/>
              </a:rPr>
              <a:t>Hawaiian, Guamanian, Samoan, Fijian, Tongan</a:t>
            </a:r>
            <a:endParaRPr lang="en-US" sz="2400" dirty="0">
              <a:latin typeface="Arial"/>
              <a:cs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Box 5"/>
          <p:cNvSpPr txBox="1"/>
          <p:nvPr/>
        </p:nvSpPr>
        <p:spPr>
          <a:xfrm>
            <a:off x="290494" y="1562334"/>
            <a:ext cx="8853506" cy="1569660"/>
          </a:xfrm>
          <a:prstGeom prst="rect">
            <a:avLst/>
          </a:prstGeom>
          <a:noFill/>
        </p:spPr>
        <p:txBody>
          <a:bodyPr wrap="none" rtlCol="0">
            <a:spAutoFit/>
          </a:bodyPr>
          <a:lstStyle/>
          <a:p>
            <a:pPr algn="ctr"/>
            <a:r>
              <a:rPr lang="en-US" sz="2400" dirty="0" smtClean="0">
                <a:latin typeface="Arial"/>
                <a:cs typeface="Arial"/>
              </a:rPr>
              <a:t>Chinese, Japanese, Filipino, Korean, Vietnamese, Asian Indian, </a:t>
            </a:r>
          </a:p>
          <a:p>
            <a:pPr algn="ctr"/>
            <a:r>
              <a:rPr lang="en-US" sz="2400" dirty="0" smtClean="0">
                <a:latin typeface="Arial"/>
                <a:cs typeface="Arial"/>
              </a:rPr>
              <a:t>Laotian, Cambodian, Bangladeshi, Hmong, Indonesian, </a:t>
            </a:r>
          </a:p>
          <a:p>
            <a:pPr algn="ctr"/>
            <a:r>
              <a:rPr lang="en-US" sz="2400" dirty="0" smtClean="0">
                <a:latin typeface="Arial"/>
                <a:cs typeface="Arial"/>
              </a:rPr>
              <a:t>Malaysian, Pakistani, Sri Lankan, Taiwanese, Nepalese, </a:t>
            </a:r>
          </a:p>
          <a:p>
            <a:pPr algn="ctr"/>
            <a:r>
              <a:rPr lang="en-US" sz="2400" dirty="0" smtClean="0">
                <a:latin typeface="Arial"/>
                <a:cs typeface="Arial"/>
              </a:rPr>
              <a:t>Burmese, Tibetan, Thai</a:t>
            </a:r>
            <a:endParaRPr lang="en-US" sz="2400" dirty="0">
              <a:latin typeface="Arial"/>
              <a:cs typeface="Arial"/>
            </a:endParaRPr>
          </a:p>
        </p:txBody>
      </p:sp>
      <p:sp>
        <p:nvSpPr>
          <p:cNvPr id="7" name="TextBox 6"/>
          <p:cNvSpPr txBox="1"/>
          <p:nvPr/>
        </p:nvSpPr>
        <p:spPr>
          <a:xfrm>
            <a:off x="917343" y="3438265"/>
            <a:ext cx="7569800" cy="461665"/>
          </a:xfrm>
          <a:prstGeom prst="rect">
            <a:avLst/>
          </a:prstGeom>
          <a:noFill/>
        </p:spPr>
        <p:txBody>
          <a:bodyPr wrap="none" rtlCol="0">
            <a:spAutoFit/>
          </a:bodyPr>
          <a:lstStyle/>
          <a:p>
            <a:r>
              <a:rPr lang="en-US" sz="2400" dirty="0" smtClean="0">
                <a:latin typeface="Arial"/>
                <a:cs typeface="Arial"/>
              </a:rPr>
              <a:t>Native Hawaiian, Guamanian, Samoan, Fijian, Tongan</a:t>
            </a:r>
            <a:endParaRPr lang="en-US" sz="2400" dirty="0">
              <a:latin typeface="Arial"/>
              <a:cs typeface="Arial"/>
            </a:endParaRPr>
          </a:p>
        </p:txBody>
      </p:sp>
      <p:pic>
        <p:nvPicPr>
          <p:cNvPr id="10" name="Picture 9"/>
          <p:cNvPicPr>
            <a:picLocks noChangeAspect="1"/>
          </p:cNvPicPr>
          <p:nvPr/>
        </p:nvPicPr>
        <p:blipFill>
          <a:blip r:embed="rId3"/>
          <a:stretch>
            <a:fillRect/>
          </a:stretch>
        </p:blipFill>
        <p:spPr>
          <a:xfrm>
            <a:off x="515758" y="554838"/>
            <a:ext cx="2198084" cy="836038"/>
          </a:xfrm>
          <a:prstGeom prst="rect">
            <a:avLst/>
          </a:prstGeom>
        </p:spPr>
      </p:pic>
      <p:pic>
        <p:nvPicPr>
          <p:cNvPr id="12" name="Picture 11"/>
          <p:cNvPicPr>
            <a:picLocks noChangeAspect="1"/>
          </p:cNvPicPr>
          <p:nvPr/>
        </p:nvPicPr>
        <p:blipFill>
          <a:blip r:embed="rId4"/>
          <a:stretch>
            <a:fillRect/>
          </a:stretch>
        </p:blipFill>
        <p:spPr>
          <a:xfrm>
            <a:off x="2713842" y="229158"/>
            <a:ext cx="5773301" cy="1333176"/>
          </a:xfrm>
          <a:prstGeom prst="rect">
            <a:avLst/>
          </a:prstGeom>
        </p:spPr>
      </p:pic>
      <p:sp>
        <p:nvSpPr>
          <p:cNvPr id="13" name="TextBox 12"/>
          <p:cNvSpPr txBox="1"/>
          <p:nvPr/>
        </p:nvSpPr>
        <p:spPr>
          <a:xfrm>
            <a:off x="1504289" y="4053275"/>
            <a:ext cx="6543879" cy="830997"/>
          </a:xfrm>
          <a:prstGeom prst="rect">
            <a:avLst/>
          </a:prstGeom>
          <a:noFill/>
        </p:spPr>
        <p:txBody>
          <a:bodyPr wrap="none" rtlCol="0">
            <a:spAutoFit/>
          </a:bodyPr>
          <a:lstStyle/>
          <a:p>
            <a:pPr algn="ctr"/>
            <a:r>
              <a:rPr lang="en-US" sz="2400" dirty="0" smtClean="0">
                <a:latin typeface="Arial"/>
                <a:cs typeface="Arial"/>
              </a:rPr>
              <a:t>African American, Jamaican, Haitian, Nigerian, </a:t>
            </a:r>
          </a:p>
          <a:p>
            <a:pPr algn="ctr"/>
            <a:r>
              <a:rPr lang="en-US" sz="2400" dirty="0" smtClean="0">
                <a:latin typeface="Arial"/>
                <a:cs typeface="Arial"/>
              </a:rPr>
              <a:t>Cape Verdean, Somali</a:t>
            </a:r>
            <a:endParaRPr lang="en-US" sz="2400" dirty="0">
              <a:latin typeface="Arial"/>
              <a:cs typeface="Arial"/>
            </a:endParaRPr>
          </a:p>
        </p:txBody>
      </p:sp>
      <p:sp>
        <p:nvSpPr>
          <p:cNvPr id="14" name="TextBox 13"/>
          <p:cNvSpPr txBox="1"/>
          <p:nvPr/>
        </p:nvSpPr>
        <p:spPr>
          <a:xfrm>
            <a:off x="917343" y="6257835"/>
            <a:ext cx="8105103" cy="461665"/>
          </a:xfrm>
          <a:prstGeom prst="rect">
            <a:avLst/>
          </a:prstGeom>
          <a:noFill/>
        </p:spPr>
        <p:txBody>
          <a:bodyPr wrap="none" rtlCol="0">
            <a:spAutoFit/>
          </a:bodyPr>
          <a:lstStyle/>
          <a:p>
            <a:pPr algn="ctr"/>
            <a:r>
              <a:rPr lang="en-US" sz="2400" dirty="0" smtClean="0">
                <a:latin typeface="Arial"/>
                <a:cs typeface="Arial"/>
              </a:rPr>
              <a:t>German, Irish, English, Italian, Polish, Portuguese, French</a:t>
            </a:r>
            <a:endParaRPr lang="en-US" sz="2400" dirty="0">
              <a:latin typeface="Arial"/>
              <a:cs typeface="Arial"/>
            </a:endParaRPr>
          </a:p>
        </p:txBody>
      </p:sp>
      <p:sp>
        <p:nvSpPr>
          <p:cNvPr id="15" name="TextBox 14"/>
          <p:cNvSpPr txBox="1"/>
          <p:nvPr/>
        </p:nvSpPr>
        <p:spPr>
          <a:xfrm>
            <a:off x="917343" y="5196006"/>
            <a:ext cx="7797477" cy="830997"/>
          </a:xfrm>
          <a:prstGeom prst="rect">
            <a:avLst/>
          </a:prstGeom>
          <a:noFill/>
        </p:spPr>
        <p:txBody>
          <a:bodyPr wrap="none" rtlCol="0">
            <a:spAutoFit/>
          </a:bodyPr>
          <a:lstStyle/>
          <a:p>
            <a:pPr algn="ctr"/>
            <a:r>
              <a:rPr lang="en-US" sz="2400" dirty="0" smtClean="0">
                <a:latin typeface="Arial"/>
                <a:cs typeface="Arial"/>
              </a:rPr>
              <a:t>Mexican, Puerto Rican, Cuban, Salvadoran, Dominican, </a:t>
            </a:r>
          </a:p>
          <a:p>
            <a:pPr algn="ctr"/>
            <a:r>
              <a:rPr lang="en-US" sz="2400" dirty="0" smtClean="0">
                <a:latin typeface="Arial"/>
                <a:cs typeface="Arial"/>
              </a:rPr>
              <a:t>Columbian</a:t>
            </a:r>
            <a:endParaRPr lang="en-US" sz="2400" dirty="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8914" name="Picture 3"/>
          <p:cNvPicPr>
            <a:picLocks noChangeAspect="1"/>
          </p:cNvPicPr>
          <p:nvPr/>
        </p:nvPicPr>
        <p:blipFill>
          <a:blip r:embed="rId3"/>
          <a:srcRect/>
          <a:stretch>
            <a:fillRect/>
          </a:stretch>
        </p:blipFill>
        <p:spPr bwMode="auto">
          <a:xfrm>
            <a:off x="2020888" y="900113"/>
            <a:ext cx="5094287" cy="5568950"/>
          </a:xfrm>
          <a:prstGeom prst="rect">
            <a:avLst/>
          </a:prstGeom>
          <a:noFill/>
          <a:ln w="9525">
            <a:noFill/>
            <a:miter lim="800000"/>
            <a:headEnd/>
            <a:tailEnd/>
          </a:ln>
        </p:spPr>
      </p:pic>
      <p:pic>
        <p:nvPicPr>
          <p:cNvPr id="38915" name="Picture 4"/>
          <p:cNvPicPr>
            <a:picLocks noChangeAspect="1"/>
          </p:cNvPicPr>
          <p:nvPr/>
        </p:nvPicPr>
        <p:blipFill>
          <a:blip r:embed="rId4"/>
          <a:srcRect/>
          <a:stretch>
            <a:fillRect/>
          </a:stretch>
        </p:blipFill>
        <p:spPr bwMode="auto">
          <a:xfrm>
            <a:off x="1712913" y="419100"/>
            <a:ext cx="6121400" cy="30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6" name="Picture 3"/>
          <p:cNvPicPr>
            <a:picLocks noChangeAspect="1"/>
          </p:cNvPicPr>
          <p:nvPr/>
        </p:nvPicPr>
        <p:blipFill>
          <a:blip r:embed="rId3"/>
          <a:srcRect/>
          <a:stretch>
            <a:fillRect/>
          </a:stretch>
        </p:blipFill>
        <p:spPr bwMode="auto">
          <a:xfrm>
            <a:off x="0" y="0"/>
            <a:ext cx="5461000" cy="1993900"/>
          </a:xfrm>
          <a:prstGeom prst="rect">
            <a:avLst/>
          </a:prstGeom>
          <a:noFill/>
          <a:ln w="19050">
            <a:solidFill>
              <a:schemeClr val="tx1"/>
            </a:solidFill>
            <a:miter lim="800000"/>
            <a:headEnd/>
            <a:tailEnd/>
          </a:ln>
        </p:spPr>
      </p:pic>
      <p:pic>
        <p:nvPicPr>
          <p:cNvPr id="26627" name="Picture 4"/>
          <p:cNvPicPr>
            <a:picLocks noChangeAspect="1"/>
          </p:cNvPicPr>
          <p:nvPr/>
        </p:nvPicPr>
        <p:blipFill>
          <a:blip r:embed="rId4"/>
          <a:srcRect/>
          <a:stretch>
            <a:fillRect/>
          </a:stretch>
        </p:blipFill>
        <p:spPr bwMode="auto">
          <a:xfrm>
            <a:off x="0" y="1993900"/>
            <a:ext cx="4627563" cy="4864100"/>
          </a:xfrm>
          <a:prstGeom prst="rect">
            <a:avLst/>
          </a:prstGeom>
          <a:noFill/>
          <a:ln w="19050">
            <a:solidFill>
              <a:schemeClr val="tx1"/>
            </a:solidFill>
            <a:miter lim="800000"/>
            <a:headEnd/>
            <a:tailEnd/>
          </a:ln>
        </p:spPr>
      </p:pic>
      <p:pic>
        <p:nvPicPr>
          <p:cNvPr id="4" name="Picture 5"/>
          <p:cNvPicPr>
            <a:picLocks noChangeAspect="1"/>
          </p:cNvPicPr>
          <p:nvPr/>
        </p:nvPicPr>
        <p:blipFill>
          <a:blip r:embed="rId5"/>
          <a:srcRect/>
          <a:stretch>
            <a:fillRect/>
          </a:stretch>
        </p:blipFill>
        <p:spPr bwMode="auto">
          <a:xfrm>
            <a:off x="4627563" y="1993900"/>
            <a:ext cx="4597400" cy="1196975"/>
          </a:xfrm>
          <a:prstGeom prst="rect">
            <a:avLst/>
          </a:prstGeom>
          <a:noFill/>
          <a:ln w="9525">
            <a:noFill/>
            <a:miter lim="800000"/>
            <a:headEnd/>
            <a:tailEnd/>
          </a:ln>
        </p:spPr>
      </p:pic>
      <p:sp>
        <p:nvSpPr>
          <p:cNvPr id="5" name="TextBox 4"/>
          <p:cNvSpPr txBox="1"/>
          <p:nvPr/>
        </p:nvSpPr>
        <p:spPr>
          <a:xfrm>
            <a:off x="5461000" y="3309229"/>
            <a:ext cx="3098274" cy="954107"/>
          </a:xfrm>
          <a:prstGeom prst="rect">
            <a:avLst/>
          </a:prstGeom>
          <a:noFill/>
        </p:spPr>
        <p:txBody>
          <a:bodyPr wrap="none" rtlCol="0">
            <a:spAutoFit/>
          </a:bodyPr>
          <a:lstStyle/>
          <a:p>
            <a:pPr algn="ctr"/>
            <a:r>
              <a:rPr lang="en-US" sz="2800" b="1" dirty="0" smtClean="0"/>
              <a:t>Affordable Care Act</a:t>
            </a:r>
          </a:p>
          <a:p>
            <a:pPr algn="ctr"/>
            <a:r>
              <a:rPr lang="en-US" sz="2800" b="1" dirty="0" smtClean="0"/>
              <a:t>Section 4302</a:t>
            </a:r>
            <a:endParaRPr lang="en-US" sz="28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extBox 5"/>
          <p:cNvSpPr txBox="1">
            <a:spLocks noChangeArrowheads="1"/>
          </p:cNvSpPr>
          <p:nvPr/>
        </p:nvSpPr>
        <p:spPr bwMode="auto">
          <a:xfrm>
            <a:off x="4707586" y="3429000"/>
            <a:ext cx="3862681" cy="707886"/>
          </a:xfrm>
          <a:prstGeom prst="rect">
            <a:avLst/>
          </a:prstGeom>
          <a:noFill/>
          <a:ln w="9525">
            <a:noFill/>
            <a:miter lim="800000"/>
            <a:headEnd/>
            <a:tailEnd/>
          </a:ln>
        </p:spPr>
        <p:txBody>
          <a:bodyPr wrap="none">
            <a:prstTxWarp prst="textNoShape">
              <a:avLst/>
            </a:prstTxWarp>
            <a:spAutoFit/>
          </a:bodyPr>
          <a:lstStyle/>
          <a:p>
            <a:pPr algn="ctr"/>
            <a:r>
              <a:rPr lang="en-US" sz="2000" dirty="0" err="1">
                <a:latin typeface="Arial"/>
                <a:cs typeface="Arial"/>
              </a:rPr>
              <a:t>EHRs</a:t>
            </a:r>
            <a:r>
              <a:rPr lang="en-US" sz="2000" dirty="0">
                <a:latin typeface="Arial"/>
                <a:cs typeface="Arial"/>
              </a:rPr>
              <a:t> must use the </a:t>
            </a:r>
          </a:p>
          <a:p>
            <a:pPr algn="ctr"/>
            <a:r>
              <a:rPr lang="en-US" sz="2000" dirty="0">
                <a:latin typeface="Arial"/>
                <a:cs typeface="Arial"/>
              </a:rPr>
              <a:t>CDC race and ethnicity code set</a:t>
            </a:r>
            <a:r>
              <a:rPr lang="en-US" sz="2000" dirty="0" smtClean="0">
                <a:latin typeface="Arial"/>
                <a:cs typeface="Arial"/>
              </a:rPr>
              <a:t> </a:t>
            </a:r>
            <a:endParaRPr lang="en-US" sz="2000" dirty="0">
              <a:latin typeface="Arial"/>
              <a:cs typeface="Arial"/>
            </a:endParaRPr>
          </a:p>
        </p:txBody>
      </p:sp>
      <p:pic>
        <p:nvPicPr>
          <p:cNvPr id="39939" name="Picture 5"/>
          <p:cNvPicPr>
            <a:picLocks noChangeAspect="1"/>
          </p:cNvPicPr>
          <p:nvPr/>
        </p:nvPicPr>
        <p:blipFill>
          <a:blip r:embed="rId3"/>
          <a:srcRect/>
          <a:stretch>
            <a:fillRect/>
          </a:stretch>
        </p:blipFill>
        <p:spPr bwMode="auto">
          <a:xfrm>
            <a:off x="4270375" y="1570038"/>
            <a:ext cx="4873625" cy="1166812"/>
          </a:xfrm>
          <a:prstGeom prst="rect">
            <a:avLst/>
          </a:prstGeom>
          <a:noFill/>
          <a:ln w="9525">
            <a:noFill/>
            <a:miter lim="800000"/>
            <a:headEnd/>
            <a:tailEnd/>
          </a:ln>
        </p:spPr>
      </p:pic>
      <p:pic>
        <p:nvPicPr>
          <p:cNvPr id="39940" name="Picture 6"/>
          <p:cNvPicPr>
            <a:picLocks noChangeAspect="1"/>
          </p:cNvPicPr>
          <p:nvPr/>
        </p:nvPicPr>
        <p:blipFill>
          <a:blip r:embed="rId4"/>
          <a:srcRect/>
          <a:stretch>
            <a:fillRect/>
          </a:stretch>
        </p:blipFill>
        <p:spPr bwMode="auto">
          <a:xfrm>
            <a:off x="0" y="1109663"/>
            <a:ext cx="3946525" cy="4692650"/>
          </a:xfrm>
          <a:prstGeom prst="rect">
            <a:avLst/>
          </a:prstGeom>
          <a:noFill/>
          <a:ln w="9525">
            <a:noFill/>
            <a:miter lim="800000"/>
            <a:headEnd/>
            <a:tailEnd/>
          </a:ln>
        </p:spPr>
      </p:pic>
      <p:pic>
        <p:nvPicPr>
          <p:cNvPr id="39941" name="Picture 7"/>
          <p:cNvPicPr>
            <a:picLocks noChangeAspect="1"/>
          </p:cNvPicPr>
          <p:nvPr/>
        </p:nvPicPr>
        <p:blipFill>
          <a:blip r:embed="rId5"/>
          <a:srcRect/>
          <a:stretch>
            <a:fillRect/>
          </a:stretch>
        </p:blipFill>
        <p:spPr bwMode="auto">
          <a:xfrm>
            <a:off x="0" y="419100"/>
            <a:ext cx="9144000" cy="398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694243" y="0"/>
            <a:ext cx="3657600" cy="6858000"/>
          </a:xfrm>
          <a:prstGeom prst="rect">
            <a:avLst/>
          </a:prstGeom>
        </p:spPr>
      </p:pic>
      <p:pic>
        <p:nvPicPr>
          <p:cNvPr id="3" name="Picture 2"/>
          <p:cNvPicPr>
            <a:picLocks noChangeAspect="1"/>
          </p:cNvPicPr>
          <p:nvPr/>
        </p:nvPicPr>
        <p:blipFill>
          <a:blip r:embed="rId4"/>
          <a:stretch>
            <a:fillRect/>
          </a:stretch>
        </p:blipFill>
        <p:spPr>
          <a:xfrm>
            <a:off x="907219" y="453546"/>
            <a:ext cx="2240634" cy="93934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523152" y="496814"/>
            <a:ext cx="2894580" cy="913339"/>
          </a:xfrm>
          <a:prstGeom prst="rect">
            <a:avLst/>
          </a:prstGeom>
        </p:spPr>
      </p:pic>
      <p:pic>
        <p:nvPicPr>
          <p:cNvPr id="8" name="Picture 7"/>
          <p:cNvPicPr>
            <a:picLocks noChangeAspect="1"/>
          </p:cNvPicPr>
          <p:nvPr/>
        </p:nvPicPr>
        <p:blipFill>
          <a:blip r:embed="rId4"/>
          <a:stretch>
            <a:fillRect/>
          </a:stretch>
        </p:blipFill>
        <p:spPr>
          <a:xfrm>
            <a:off x="523152" y="1410153"/>
            <a:ext cx="8359774" cy="881549"/>
          </a:xfrm>
          <a:prstGeom prst="rect">
            <a:avLst/>
          </a:prstGeom>
        </p:spPr>
      </p:pic>
      <p:pic>
        <p:nvPicPr>
          <p:cNvPr id="10" name="Picture 9"/>
          <p:cNvPicPr>
            <a:picLocks noChangeAspect="1"/>
          </p:cNvPicPr>
          <p:nvPr/>
        </p:nvPicPr>
        <p:blipFill>
          <a:blip r:embed="rId5"/>
          <a:stretch>
            <a:fillRect/>
          </a:stretch>
        </p:blipFill>
        <p:spPr>
          <a:xfrm>
            <a:off x="4311360" y="248734"/>
            <a:ext cx="4194274" cy="1161419"/>
          </a:xfrm>
          <a:prstGeom prst="rect">
            <a:avLst/>
          </a:prstGeom>
        </p:spPr>
      </p:pic>
      <p:pic>
        <p:nvPicPr>
          <p:cNvPr id="11" name="Picture 10"/>
          <p:cNvPicPr>
            <a:picLocks noChangeAspect="1"/>
          </p:cNvPicPr>
          <p:nvPr/>
        </p:nvPicPr>
        <p:blipFill>
          <a:blip r:embed="rId6"/>
          <a:stretch>
            <a:fillRect/>
          </a:stretch>
        </p:blipFill>
        <p:spPr>
          <a:xfrm>
            <a:off x="523152" y="2997298"/>
            <a:ext cx="8359774" cy="246583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578510" y="0"/>
            <a:ext cx="6155473" cy="6858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6082" name="Picture 3"/>
          <p:cNvPicPr>
            <a:picLocks noChangeAspect="1"/>
          </p:cNvPicPr>
          <p:nvPr/>
        </p:nvPicPr>
        <p:blipFill>
          <a:blip r:embed="rId2"/>
          <a:srcRect/>
          <a:stretch>
            <a:fillRect/>
          </a:stretch>
        </p:blipFill>
        <p:spPr bwMode="auto">
          <a:xfrm>
            <a:off x="0" y="1277938"/>
            <a:ext cx="9144000" cy="4276725"/>
          </a:xfrm>
          <a:prstGeom prst="rect">
            <a:avLst/>
          </a:prstGeom>
          <a:noFill/>
          <a:ln w="9525">
            <a:noFill/>
            <a:miter lim="800000"/>
            <a:headEnd/>
            <a:tailEnd/>
          </a:ln>
        </p:spPr>
      </p:pic>
      <p:pic>
        <p:nvPicPr>
          <p:cNvPr id="46083" name="Picture 4"/>
          <p:cNvPicPr>
            <a:picLocks noChangeAspect="1"/>
          </p:cNvPicPr>
          <p:nvPr/>
        </p:nvPicPr>
        <p:blipFill>
          <a:blip r:embed="rId3"/>
          <a:srcRect/>
          <a:stretch>
            <a:fillRect/>
          </a:stretch>
        </p:blipFill>
        <p:spPr bwMode="auto">
          <a:xfrm>
            <a:off x="5608638" y="542925"/>
            <a:ext cx="2833687" cy="601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1480</TotalTime>
  <Words>961</Words>
  <Application>Microsoft Macintosh PowerPoint</Application>
  <PresentationFormat>On-screen Show (4:3)</PresentationFormat>
  <Paragraphs>111</Paragraphs>
  <Slides>25</Slides>
  <Notes>24</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Ignatius Bau</dc:creator>
  <cp:lastModifiedBy>Ignatius Bau</cp:lastModifiedBy>
  <cp:revision>25</cp:revision>
  <cp:lastPrinted>2022-02-07T20:49:02Z</cp:lastPrinted>
  <dcterms:created xsi:type="dcterms:W3CDTF">2022-02-07T20:37:19Z</dcterms:created>
  <dcterms:modified xsi:type="dcterms:W3CDTF">2022-02-07T21:06:28Z</dcterms:modified>
</cp:coreProperties>
</file>