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4"/>
    <p:sldMasterId id="2147483648" r:id="rId5"/>
    <p:sldMasterId id="2147483679" r:id="rId6"/>
    <p:sldMasterId id="2147483677" r:id="rId7"/>
    <p:sldMasterId id="2147483662" r:id="rId8"/>
  </p:sldMasterIdLst>
  <p:notesMasterIdLst>
    <p:notesMasterId r:id="rId19"/>
  </p:notesMasterIdLst>
  <p:handoutMasterIdLst>
    <p:handoutMasterId r:id="rId20"/>
  </p:handoutMasterIdLst>
  <p:sldIdLst>
    <p:sldId id="300" r:id="rId9"/>
    <p:sldId id="318" r:id="rId10"/>
    <p:sldId id="785" r:id="rId11"/>
    <p:sldId id="793" r:id="rId12"/>
    <p:sldId id="303" r:id="rId13"/>
    <p:sldId id="794" r:id="rId14"/>
    <p:sldId id="795" r:id="rId15"/>
    <p:sldId id="796" r:id="rId16"/>
    <p:sldId id="797" r:id="rId17"/>
    <p:sldId id="798" r:id="rId18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mbi Ndugga" initials="NN" lastIdx="1" clrIdx="0">
    <p:extLst>
      <p:ext uri="{19B8F6BF-5375-455C-9EA6-DF929625EA0E}">
        <p15:presenceInfo xmlns:p15="http://schemas.microsoft.com/office/powerpoint/2012/main" userId="S::NambiN@kff.org::c693c469-9772-4a49-b673-a591f6f302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7EBC"/>
    <a:srgbClr val="EE2C37"/>
    <a:srgbClr val="C1E6FF"/>
    <a:srgbClr val="3CABFD"/>
    <a:srgbClr val="904198"/>
    <a:srgbClr val="393D40"/>
    <a:srgbClr val="DBDBDB"/>
    <a:srgbClr val="555659"/>
    <a:srgbClr val="FDCD05"/>
    <a:srgbClr val="0E3B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CF4C8D-F410-488F-8526-D67A76089EDE}" v="112" dt="2021-08-27T19:50:08.853"/>
    <p1510:client id="{E839FDA3-500D-4232-B7FC-85C0F6180B5B}" v="4" vWet="6" dt="2021-08-27T19:20:32.4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37384299169244"/>
          <c:y val="3.983319670670421E-2"/>
          <c:w val="0.62493554835412657"/>
          <c:h val="0.9348184053890294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487-4D66-AC09-2997C879E9DC}"/>
              </c:ext>
            </c:extLst>
          </c:dPt>
          <c:dPt>
            <c:idx val="1"/>
            <c:bubble3D val="0"/>
            <c:spPr>
              <a:solidFill>
                <a:schemeClr val="tx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487-4D66-AC09-2997C879E9DC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487-4D66-AC09-2997C879E9D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487-4D66-AC09-2997C879E9DC}"/>
              </c:ext>
            </c:extLst>
          </c:dPt>
          <c:dLbls>
            <c:dLbl>
              <c:idx val="0"/>
              <c:layout>
                <c:manualLayout>
                  <c:x val="-0.20928747978767803"/>
                  <c:y val="0.1798388993833980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0277950731297282"/>
                      <c:h val="0.3238426117787907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487-4D66-AC09-2997C879E9DC}"/>
                </c:ext>
              </c:extLst>
            </c:dLbl>
            <c:dLbl>
              <c:idx val="1"/>
              <c:layout>
                <c:manualLayout>
                  <c:x val="-0.25989200525105788"/>
                  <c:y val="-0.4830141497665466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1744080297566302"/>
                      <c:h val="0.3087330202145784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487-4D66-AC09-2997C879E9DC}"/>
                </c:ext>
              </c:extLst>
            </c:dLbl>
            <c:dLbl>
              <c:idx val="2"/>
              <c:layout>
                <c:manualLayout>
                  <c:x val="0.11406824896258742"/>
                  <c:y val="-0.1236155119279698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963401699020059"/>
                      <c:h val="0.2446698439010913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5487-4D66-AC09-2997C879E9DC}"/>
                </c:ext>
              </c:extLst>
            </c:dLbl>
            <c:dLbl>
              <c:idx val="3"/>
              <c:layout>
                <c:manualLayout>
                  <c:x val="0.38343577928401634"/>
                  <c:y val="0.6332103931282744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1544470158387594"/>
                      <c:h val="0.2998726877428092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5487-4D66-AC09-2997C879E9D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More Discrimination</c:v>
                </c:pt>
                <c:pt idx="1">
                  <c:v>About the Same Discrimination</c:v>
                </c:pt>
                <c:pt idx="2">
                  <c:v>Less Discrimination</c:v>
                </c:pt>
                <c:pt idx="3">
                  <c:v>Have Not Felt Any Discrimination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0.33</c:v>
                </c:pt>
                <c:pt idx="1">
                  <c:v>0.28000000000000003</c:v>
                </c:pt>
                <c:pt idx="2">
                  <c:v>0.09</c:v>
                </c:pt>
                <c:pt idx="3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487-4D66-AC09-2997C879E9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269922607653478"/>
          <c:y val="3.1417879910984589E-2"/>
          <c:w val="0.42730077392346527"/>
          <c:h val="0.902137255565587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855676336232477E-2"/>
                      <c:h val="8.08895825352102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4FE-4B59-A6AB-672FD7DF4732}"/>
                </c:ext>
              </c:extLst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855676336232477E-2"/>
                      <c:h val="8.08895825352102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24FE-4B59-A6AB-672FD7DF4732}"/>
                </c:ext>
              </c:extLst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855676336232477E-2"/>
                      <c:h val="8.08895825352102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24FE-4B59-A6AB-672FD7DF4732}"/>
                </c:ext>
              </c:extLst>
            </c:dLbl>
            <c:dLbl>
              <c:idx val="3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855676336232477E-2"/>
                      <c:h val="8.08895825352102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24FE-4B59-A6AB-672FD7DF4732}"/>
                </c:ext>
              </c:extLst>
            </c:dLbl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855676336232477E-2"/>
                      <c:h val="8.08895825352102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24FE-4B59-A6AB-672FD7DF4732}"/>
                </c:ext>
              </c:extLst>
            </c:dLbl>
            <c:dLbl>
              <c:idx val="5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855676336232477E-2"/>
                      <c:h val="8.08895825352102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24FE-4B59-A6AB-672FD7DF4732}"/>
                </c:ext>
              </c:extLst>
            </c:dLbl>
            <c:dLbl>
              <c:idx val="6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855676336232477E-2"/>
                      <c:h val="8.088958253521021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4FE-4B59-A6AB-672FD7DF47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ctr" anchorCtr="1">
                <a:norm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Received Poorer Service at a Store or Other Public Place</c:v>
                </c:pt>
                <c:pt idx="1">
                  <c:v>Denied a Job You Were Qualified For</c:v>
                </c:pt>
                <c:pt idx="2">
                  <c:v>Denied Housing You Could Afford</c:v>
                </c:pt>
                <c:pt idx="3">
                  <c:v>Criticized for Speaking a Language Other than English</c:v>
                </c:pt>
                <c:pt idx="4">
                  <c:v>Accused of "Spreading or Causing COVID-19"</c:v>
                </c:pt>
                <c:pt idx="5">
                  <c:v>Told You Should Go Back to Your Home Country</c:v>
                </c:pt>
                <c:pt idx="6">
                  <c:v>Verbally or Physically Attacked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0.35</c:v>
                </c:pt>
                <c:pt idx="1">
                  <c:v>0.2</c:v>
                </c:pt>
                <c:pt idx="2">
                  <c:v>0.18</c:v>
                </c:pt>
                <c:pt idx="3">
                  <c:v>0.16</c:v>
                </c:pt>
                <c:pt idx="4">
                  <c:v>0.15</c:v>
                </c:pt>
                <c:pt idx="5">
                  <c:v>0.15</c:v>
                </c:pt>
                <c:pt idx="6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FE-4B59-A6AB-672FD7DF4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682017711"/>
        <c:axId val="475272671"/>
      </c:barChart>
      <c:catAx>
        <c:axId val="682017711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5272671"/>
        <c:crosses val="autoZero"/>
        <c:auto val="0"/>
        <c:lblAlgn val="ctr"/>
        <c:lblOffset val="100"/>
        <c:tickLblSkip val="1"/>
        <c:noMultiLvlLbl val="0"/>
      </c:catAx>
      <c:valAx>
        <c:axId val="475272671"/>
        <c:scaling>
          <c:orientation val="minMax"/>
          <c:max val="0.8"/>
        </c:scaling>
        <c:delete val="1"/>
        <c:axPos val="t"/>
        <c:numFmt formatCode="0%" sourceLinked="1"/>
        <c:majorTickMark val="out"/>
        <c:minorTickMark val="none"/>
        <c:tickLblPos val="nextTo"/>
        <c:crossAx val="6820177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046066619418846E-3"/>
          <c:y val="0.14814814814814814"/>
          <c:w val="0.79705006222202379"/>
          <c:h val="0.6472991846646224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Worse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E83-4BFF-9E4B-2299633752E5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83-4BFF-9E4B-2299633752E5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E83-4BFF-9E4B-2299633752E5}"/>
                </c:ext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E83-4BFF-9E4B-2299633752E5}"/>
                </c:ext>
              </c:extLst>
            </c:dLbl>
            <c:dLbl>
              <c:idx val="7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E83-4BFF-9E4B-2299633752E5}"/>
                </c:ext>
              </c:extLst>
            </c:dLbl>
            <c:dLbl>
              <c:idx val="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E83-4BFF-9E4B-2299633752E5}"/>
                </c:ext>
              </c:extLst>
            </c:dLbl>
            <c:dLbl>
              <c:idx val="9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E83-4BFF-9E4B-2299633752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Black</c:v>
                </c:pt>
                <c:pt idx="1">
                  <c:v>American Indian 
or Alaska Native</c:v>
                </c:pt>
                <c:pt idx="2">
                  <c:v>Hispanic</c:v>
                </c:pt>
                <c:pt idx="3">
                  <c:v>Native Hawaiian or 
Other Pacific Islander</c:v>
                </c:pt>
                <c:pt idx="4">
                  <c:v>Asian</c:v>
                </c:pt>
              </c:strCache>
            </c:strRef>
          </c:cat>
          <c:val>
            <c:numRef>
              <c:f>Sheet1!$B$2:$B$6</c:f>
              <c:numCache>
                <c:formatCode>0</c:formatCode>
                <c:ptCount val="5"/>
                <c:pt idx="0">
                  <c:v>19</c:v>
                </c:pt>
                <c:pt idx="1">
                  <c:v>17</c:v>
                </c:pt>
                <c:pt idx="2">
                  <c:v>14</c:v>
                </c:pt>
                <c:pt idx="3">
                  <c:v>8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E83-4BFF-9E4B-2299633752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Difference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E83-4BFF-9E4B-2299633752E5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E83-4BFF-9E4B-2299633752E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E83-4BFF-9E4B-2299633752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Black</c:v>
                </c:pt>
                <c:pt idx="1">
                  <c:v>American Indian 
or Alaska Native</c:v>
                </c:pt>
                <c:pt idx="2">
                  <c:v>Hispanic</c:v>
                </c:pt>
                <c:pt idx="3">
                  <c:v>Native Hawaiian or 
Other Pacific Islander</c:v>
                </c:pt>
                <c:pt idx="4">
                  <c:v>Asian</c:v>
                </c:pt>
              </c:strCache>
            </c:strRef>
          </c:cat>
          <c:val>
            <c:numRef>
              <c:f>Sheet1!$C$2:$C$6</c:f>
              <c:numCache>
                <c:formatCode>0</c:formatCode>
                <c:ptCount val="5"/>
                <c:pt idx="0">
                  <c:v>5</c:v>
                </c:pt>
                <c:pt idx="1">
                  <c:v>2</c:v>
                </c:pt>
                <c:pt idx="2">
                  <c:v>2</c:v>
                </c:pt>
                <c:pt idx="3">
                  <c:v>6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FE83-4BFF-9E4B-2299633752E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Better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E83-4BFF-9E4B-2299633752E5}"/>
                </c:ext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E83-4BFF-9E4B-2299633752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Black</c:v>
                </c:pt>
                <c:pt idx="1">
                  <c:v>American Indian 
or Alaska Native</c:v>
                </c:pt>
                <c:pt idx="2">
                  <c:v>Hispanic</c:v>
                </c:pt>
                <c:pt idx="3">
                  <c:v>Native Hawaiian or 
Other Pacific Islander</c:v>
                </c:pt>
                <c:pt idx="4">
                  <c:v>Asian</c:v>
                </c:pt>
              </c:strCache>
            </c:strRef>
          </c:cat>
          <c:val>
            <c:numRef>
              <c:f>Sheet1!$D$2:$D$6</c:f>
              <c:numCache>
                <c:formatCode>0</c:formatCode>
                <c:ptCount val="5"/>
                <c:pt idx="0">
                  <c:v>3</c:v>
                </c:pt>
                <c:pt idx="1">
                  <c:v>7</c:v>
                </c:pt>
                <c:pt idx="2">
                  <c:v>11</c:v>
                </c:pt>
                <c:pt idx="3">
                  <c:v>3</c:v>
                </c:pt>
                <c:pt idx="4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E83-4BFF-9E4B-2299633752E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Data Limitation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E83-4BFF-9E4B-2299633752E5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E83-4BFF-9E4B-2299633752E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E83-4BFF-9E4B-2299633752E5}"/>
                </c:ext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FE83-4BFF-9E4B-2299633752E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E83-4BFF-9E4B-2299633752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Black</c:v>
                </c:pt>
                <c:pt idx="1">
                  <c:v>American Indian 
or Alaska Native</c:v>
                </c:pt>
                <c:pt idx="2">
                  <c:v>Hispanic</c:v>
                </c:pt>
                <c:pt idx="3">
                  <c:v>Native Hawaiian or 
Other Pacific Islander</c:v>
                </c:pt>
                <c:pt idx="4">
                  <c:v>Asian</c:v>
                </c:pt>
              </c:strCache>
            </c:strRef>
          </c:cat>
          <c:val>
            <c:numRef>
              <c:f>Sheet1!$E$2:$E$6</c:f>
              <c:numCache>
                <c:formatCode>0</c:formatCode>
                <c:ptCount val="5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FE83-4BFF-9E4B-2299633752E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155743344"/>
        <c:axId val="1155733776"/>
      </c:barChart>
      <c:catAx>
        <c:axId val="1155743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5733776"/>
        <c:crosses val="autoZero"/>
        <c:auto val="1"/>
        <c:lblAlgn val="ctr"/>
        <c:lblOffset val="100"/>
        <c:noMultiLvlLbl val="0"/>
      </c:catAx>
      <c:valAx>
        <c:axId val="1155733776"/>
        <c:scaling>
          <c:orientation val="minMax"/>
          <c:max val="27"/>
          <c:min val="0"/>
        </c:scaling>
        <c:delete val="1"/>
        <c:axPos val="l"/>
        <c:numFmt formatCode="0" sourceLinked="1"/>
        <c:majorTickMark val="out"/>
        <c:minorTickMark val="none"/>
        <c:tickLblPos val="nextTo"/>
        <c:crossAx val="1155743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333333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803A8-FD4D-7A4A-8FB4-F095F8E35A7C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47696-CA65-994E-AFC8-84C1B1C3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E1B25-77F0-3A4C-A1ED-55939924362E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6764C-C15E-0340-B95F-B7B37D149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09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33494" y="3892768"/>
            <a:ext cx="6788601" cy="12242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Author Names, Author Names, Author Names</a:t>
            </a:r>
          </a:p>
          <a:p>
            <a:endParaRPr lang="en-US"/>
          </a:p>
          <a:p>
            <a:r>
              <a:rPr lang="en-US"/>
              <a:t>Updated: July 2020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307154" y="2330907"/>
            <a:ext cx="8397439" cy="8442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/>
            </a:lvl1pPr>
          </a:lstStyle>
          <a:p>
            <a:r>
              <a:rPr lang="en-US"/>
              <a:t>We recommend keeping your title to two lines.</a:t>
            </a:r>
          </a:p>
        </p:txBody>
      </p:sp>
    </p:spTree>
    <p:extLst>
      <p:ext uri="{BB962C8B-B14F-4D97-AF65-F5344CB8AC3E}">
        <p14:creationId xmlns:p14="http://schemas.microsoft.com/office/powerpoint/2010/main" val="2049154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6246" y="1915633"/>
            <a:ext cx="11266967" cy="3481966"/>
          </a:xfrm>
          <a:prstGeom prst="rect">
            <a:avLst/>
          </a:prstGeom>
        </p:spPr>
        <p:txBody>
          <a:bodyPr/>
          <a:lstStyle>
            <a:lvl1pPr marL="44577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baseline="0">
                <a:solidFill>
                  <a:schemeClr val="tx1"/>
                </a:solidFill>
              </a:defRPr>
            </a:lvl1pPr>
            <a:lvl2pPr marL="74295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>
                <a:solidFill>
                  <a:schemeClr val="tx1"/>
                </a:solidFill>
              </a:defRPr>
            </a:lvl2pPr>
            <a:lvl3pPr marL="11430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>
                <a:solidFill>
                  <a:schemeClr val="tx1"/>
                </a:solidFill>
              </a:defRPr>
            </a:lvl3pPr>
            <a:lvl4pPr marL="160020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>
                <a:solidFill>
                  <a:schemeClr val="tx1"/>
                </a:solidFill>
              </a:defRPr>
            </a:lvl4pPr>
            <a:lvl5pPr marL="20574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6246" y="6067136"/>
            <a:ext cx="10295514" cy="6867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SOURCE: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E0C57E2F-108D-BC45-BF44-2F6C065BC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4" y="586267"/>
            <a:ext cx="11264900" cy="8615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508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64849" y="1914246"/>
            <a:ext cx="5102052" cy="4010377"/>
          </a:xfrm>
          <a:prstGeom prst="rect">
            <a:avLst/>
          </a:prstGeom>
        </p:spPr>
        <p:txBody>
          <a:bodyPr/>
          <a:lstStyle>
            <a:lvl1pPr marL="3429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800">
                <a:solidFill>
                  <a:schemeClr val="tx1"/>
                </a:solidFill>
              </a:defRPr>
            </a:lvl1pPr>
            <a:lvl2pPr marL="74295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2400">
                <a:solidFill>
                  <a:schemeClr val="tx1"/>
                </a:solidFill>
              </a:defRPr>
            </a:lvl2pPr>
            <a:lvl3pPr marL="11430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000">
                <a:solidFill>
                  <a:schemeClr val="tx1"/>
                </a:solidFill>
              </a:defRPr>
            </a:lvl3pPr>
            <a:lvl4pPr marL="160020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800">
                <a:solidFill>
                  <a:schemeClr val="tx1"/>
                </a:solidFill>
              </a:defRPr>
            </a:lvl4pPr>
            <a:lvl5pPr marL="20574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70142" y="6067136"/>
            <a:ext cx="10291618" cy="5983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SOURCE: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E776E84-F54F-3445-8517-0E7B66C3B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4" y="586267"/>
            <a:ext cx="11264900" cy="8615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6100764" y="1914246"/>
            <a:ext cx="5102052" cy="4010377"/>
          </a:xfrm>
          <a:prstGeom prst="rect">
            <a:avLst/>
          </a:prstGeom>
        </p:spPr>
        <p:txBody>
          <a:bodyPr/>
          <a:lstStyle>
            <a:lvl1pPr marL="3429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800">
                <a:solidFill>
                  <a:schemeClr val="tx1"/>
                </a:solidFill>
              </a:defRPr>
            </a:lvl1pPr>
            <a:lvl2pPr marL="74295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2400">
                <a:solidFill>
                  <a:schemeClr val="tx1"/>
                </a:solidFill>
              </a:defRPr>
            </a:lvl2pPr>
            <a:lvl3pPr marL="11430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000">
                <a:solidFill>
                  <a:schemeClr val="tx1"/>
                </a:solidFill>
              </a:defRPr>
            </a:lvl3pPr>
            <a:lvl4pPr marL="160020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800">
                <a:solidFill>
                  <a:schemeClr val="tx1"/>
                </a:solidFill>
              </a:defRPr>
            </a:lvl4pPr>
            <a:lvl5pPr marL="20574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49906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209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Default with Figure #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3841" y="1904999"/>
            <a:ext cx="11269371" cy="4024867"/>
          </a:xfrm>
          <a:prstGeom prst="rect">
            <a:avLst/>
          </a:prstGeom>
        </p:spPr>
        <p:txBody>
          <a:bodyPr/>
          <a:lstStyle>
            <a:lvl1pPr marL="44577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74295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>
                <a:solidFill>
                  <a:schemeClr val="tx1"/>
                </a:solidFill>
              </a:defRPr>
            </a:lvl2pPr>
            <a:lvl3pPr marL="11430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>
                <a:solidFill>
                  <a:schemeClr val="tx1"/>
                </a:solidFill>
              </a:defRPr>
            </a:lvl3pPr>
            <a:lvl4pPr marL="160020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>
                <a:solidFill>
                  <a:schemeClr val="tx1"/>
                </a:solidFill>
              </a:defRPr>
            </a:lvl4pPr>
            <a:lvl5pPr marL="20574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6068533"/>
            <a:ext cx="10240087" cy="68676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SOURCE: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FB4E8EC0-9E51-1B4B-8B5B-6438FF732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4" y="587665"/>
            <a:ext cx="11264900" cy="8601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9822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Figure #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68314" y="1586467"/>
            <a:ext cx="5486400" cy="4343400"/>
          </a:xfrm>
          <a:prstGeom prst="rect">
            <a:avLst/>
          </a:prstGeom>
        </p:spPr>
        <p:txBody>
          <a:bodyPr/>
          <a:lstStyle>
            <a:lvl1pPr marL="3429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800">
                <a:solidFill>
                  <a:srgbClr val="393D40"/>
                </a:solidFill>
              </a:defRPr>
            </a:lvl1pPr>
            <a:lvl2pPr marL="74295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2400">
                <a:solidFill>
                  <a:srgbClr val="393D40"/>
                </a:solidFill>
              </a:defRPr>
            </a:lvl2pPr>
            <a:lvl3pPr marL="11430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000">
                <a:solidFill>
                  <a:srgbClr val="393D40"/>
                </a:solidFill>
              </a:defRPr>
            </a:lvl3pPr>
            <a:lvl4pPr marL="160020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800">
                <a:solidFill>
                  <a:srgbClr val="393D40"/>
                </a:solidFill>
              </a:defRPr>
            </a:lvl4pPr>
            <a:lvl5pPr marL="20574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393D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6068533"/>
            <a:ext cx="10293447" cy="59831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00" baseline="0">
                <a:solidFill>
                  <a:srgbClr val="393D40"/>
                </a:solidFill>
              </a:defRPr>
            </a:lvl1pPr>
          </a:lstStyle>
          <a:p>
            <a:pPr lvl="0"/>
            <a:r>
              <a:rPr lang="en-US"/>
              <a:t>SOURCE: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D663ECE-2525-9049-A44C-56EA831A5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4" y="587665"/>
            <a:ext cx="11264900" cy="8601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6107113" y="1562100"/>
            <a:ext cx="5626099" cy="4343400"/>
          </a:xfrm>
          <a:prstGeom prst="rect">
            <a:avLst/>
          </a:prstGeom>
        </p:spPr>
        <p:txBody>
          <a:bodyPr/>
          <a:lstStyle>
            <a:lvl1pPr marL="3429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800">
                <a:solidFill>
                  <a:srgbClr val="393D40"/>
                </a:solidFill>
              </a:defRPr>
            </a:lvl1pPr>
            <a:lvl2pPr marL="74295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2400">
                <a:solidFill>
                  <a:srgbClr val="393D40"/>
                </a:solidFill>
              </a:defRPr>
            </a:lvl2pPr>
            <a:lvl3pPr marL="11430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000">
                <a:solidFill>
                  <a:srgbClr val="393D40"/>
                </a:solidFill>
              </a:defRPr>
            </a:lvl3pPr>
            <a:lvl4pPr marL="1600200" indent="-18288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  <a:defRPr sz="1800">
                <a:solidFill>
                  <a:srgbClr val="393D40"/>
                </a:solidFill>
              </a:defRPr>
            </a:lvl4pPr>
            <a:lvl5pPr marL="2057400" indent="-182880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393D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48897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efault with Figure #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939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68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5270A08D-6738-C147-B49E-C6DD50DAF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15" y="582133"/>
            <a:ext cx="11268398" cy="8656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ABC86AB-6687-354B-8700-0C280FC97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815" y="1908674"/>
            <a:ext cx="11268398" cy="40910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9566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1" y="0"/>
            <a:ext cx="12188826" cy="6858000"/>
          </a:xfrm>
          <a:prstGeom prst="rect">
            <a:avLst/>
          </a:prstGeom>
          <a:solidFill>
            <a:srgbClr val="0B5F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07154" y="2633307"/>
            <a:ext cx="8397439" cy="8442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 descr="KFF_Large_K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08"/>
          <a:stretch/>
        </p:blipFill>
        <p:spPr>
          <a:xfrm>
            <a:off x="-1" y="0"/>
            <a:ext cx="3358798" cy="6858000"/>
          </a:xfrm>
          <a:prstGeom prst="rect">
            <a:avLst/>
          </a:prstGeom>
        </p:spPr>
      </p:pic>
      <p:pic>
        <p:nvPicPr>
          <p:cNvPr id="13" name="Picture 12" descr="KFF_Tagline_KO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556" y="6251604"/>
            <a:ext cx="4162012" cy="243326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62E6A460-5F5F-4678-AE25-2633FABF9F8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129848" y="5622636"/>
            <a:ext cx="1188720" cy="53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355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•"/>
        <a:defRPr sz="1800" kern="1200">
          <a:solidFill>
            <a:srgbClr val="555659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–"/>
        <a:defRPr sz="1800" kern="1200">
          <a:solidFill>
            <a:srgbClr val="555659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•"/>
        <a:defRPr sz="1800" kern="1200">
          <a:solidFill>
            <a:srgbClr val="555659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–"/>
        <a:defRPr sz="1800" kern="1200">
          <a:solidFill>
            <a:srgbClr val="555659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»"/>
        <a:defRPr sz="1800" kern="1200">
          <a:solidFill>
            <a:srgbClr val="55565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247" y="586267"/>
            <a:ext cx="11266966" cy="8615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 descr="A picture containing drawing, brick&#10;&#10;Description automatically generated">
            <a:extLst>
              <a:ext uri="{FF2B5EF4-FFF2-40B4-BE49-F238E27FC236}">
                <a16:creationId xmlns:a16="http://schemas.microsoft.com/office/drawing/2014/main" id="{236D0F6D-8709-49EE-80EA-824D9B2AB3E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01109" y="6072289"/>
            <a:ext cx="832104" cy="37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32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5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•"/>
        <a:defRPr sz="1800" kern="1200">
          <a:solidFill>
            <a:srgbClr val="555659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–"/>
        <a:defRPr sz="1800" kern="1200">
          <a:solidFill>
            <a:srgbClr val="555659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•"/>
        <a:defRPr sz="1800" kern="1200">
          <a:solidFill>
            <a:srgbClr val="555659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–"/>
        <a:defRPr sz="1800" kern="1200">
          <a:solidFill>
            <a:srgbClr val="555659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»"/>
        <a:defRPr sz="1800" kern="1200">
          <a:solidFill>
            <a:srgbClr val="55565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16" userDrawn="1">
          <p15:clr>
            <a:srgbClr val="F26B43"/>
          </p15:clr>
        </p15:guide>
        <p15:guide id="2" pos="287" userDrawn="1">
          <p15:clr>
            <a:srgbClr val="F26B43"/>
          </p15:clr>
        </p15:guide>
        <p15:guide id="3" pos="7391" userDrawn="1">
          <p15:clr>
            <a:srgbClr val="F26B43"/>
          </p15:clr>
        </p15:guide>
        <p15:guide id="4" orient="horz" pos="984" userDrawn="1">
          <p15:clr>
            <a:srgbClr val="F26B43"/>
          </p15:clr>
        </p15:guide>
        <p15:guide id="5" orient="horz" pos="360" userDrawn="1">
          <p15:clr>
            <a:srgbClr val="F26B43"/>
          </p15:clr>
        </p15:guide>
        <p15:guide id="6" orient="horz" pos="12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314" y="587664"/>
            <a:ext cx="11264900" cy="9744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468314" y="203102"/>
            <a:ext cx="4708732" cy="31619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sz="1400">
                <a:solidFill>
                  <a:schemeClr val="tx1"/>
                </a:solidFill>
                <a:effectLst/>
              </a:rPr>
              <a:t>Figure </a:t>
            </a:r>
            <a:fld id="{0A525C9C-33A6-4D3C-B3CA-626642866690}" type="slidenum">
              <a:rPr lang="en-US" sz="1400" smtClean="0">
                <a:solidFill>
                  <a:schemeClr val="tx1"/>
                </a:solidFill>
                <a:effectLst/>
              </a:rPr>
              <a:t>‹#›</a:t>
            </a:fld>
            <a:endParaRPr lang="en-US" sz="1400"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4" descr="A picture containing drawing, brick&#10;&#10;Description automatically generated">
            <a:extLst>
              <a:ext uri="{FF2B5EF4-FFF2-40B4-BE49-F238E27FC236}">
                <a16:creationId xmlns:a16="http://schemas.microsoft.com/office/drawing/2014/main" id="{2F5A319C-B31E-4DD6-9AA9-BF1D9FA0412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901110" y="6072289"/>
            <a:ext cx="832104" cy="37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7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•"/>
        <a:defRPr sz="1800" kern="1200">
          <a:solidFill>
            <a:srgbClr val="555659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–"/>
        <a:defRPr sz="1800" kern="1200">
          <a:solidFill>
            <a:srgbClr val="555659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•"/>
        <a:defRPr sz="1800" kern="1200">
          <a:solidFill>
            <a:srgbClr val="555659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–"/>
        <a:defRPr sz="1800" kern="1200">
          <a:solidFill>
            <a:srgbClr val="555659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»"/>
        <a:defRPr sz="1800" kern="1200">
          <a:solidFill>
            <a:srgbClr val="555659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84" userDrawn="1">
          <p15:clr>
            <a:srgbClr val="F26B43"/>
          </p15:clr>
        </p15:guide>
        <p15:guide id="2" pos="287" userDrawn="1">
          <p15:clr>
            <a:srgbClr val="F26B43"/>
          </p15:clr>
        </p15:guide>
        <p15:guide id="3" orient="horz" pos="3816" userDrawn="1">
          <p15:clr>
            <a:srgbClr val="F26B43"/>
          </p15:clr>
        </p15:guide>
        <p15:guide id="4" pos="7391" userDrawn="1">
          <p15:clr>
            <a:srgbClr val="F26B43"/>
          </p15:clr>
        </p15:guide>
        <p15:guide id="5" orient="horz" pos="360" userDrawn="1">
          <p15:clr>
            <a:srgbClr val="F26B43"/>
          </p15:clr>
        </p15:guide>
        <p15:guide id="6" orient="horz" pos="312" userDrawn="1">
          <p15:clr>
            <a:srgbClr val="F26B43"/>
          </p15:clr>
        </p15:guide>
        <p15:guide id="7" orient="horz" pos="120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466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64815" y="582133"/>
            <a:ext cx="11268398" cy="8656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64815" y="1908673"/>
            <a:ext cx="11268398" cy="40910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359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76C4"/>
        </a:buClr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7" userDrawn="1">
          <p15:clr>
            <a:srgbClr val="F26B43"/>
          </p15:clr>
        </p15:guide>
        <p15:guide id="2" pos="7391" userDrawn="1">
          <p15:clr>
            <a:srgbClr val="F26B43"/>
          </p15:clr>
        </p15:guide>
        <p15:guide id="3" orient="horz" pos="984" userDrawn="1">
          <p15:clr>
            <a:srgbClr val="F26B43"/>
          </p15:clr>
        </p15:guide>
        <p15:guide id="4" orient="horz" pos="360" userDrawn="1">
          <p15:clr>
            <a:srgbClr val="F26B43"/>
          </p15:clr>
        </p15:guide>
        <p15:guide id="5" orient="horz" pos="3816" userDrawn="1">
          <p15:clr>
            <a:srgbClr val="F26B43"/>
          </p15:clr>
        </p15:guide>
        <p15:guide id="6" orient="horz" pos="120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29F3DC4-F7A9-47AA-A278-CE62395F6F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Samantha Artiga</a:t>
            </a:r>
          </a:p>
          <a:p>
            <a:r>
              <a:rPr lang="en-US"/>
              <a:t>Vice President and Director, Racial Equity and Health Policy</a:t>
            </a:r>
          </a:p>
          <a:p>
            <a:r>
              <a:rPr lang="en-US"/>
              <a:t>Kaiser Family Foundation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80DD7F-F2F6-413D-B309-B7DBA01DD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Implications of Data Gaps and Limitations for Health Equity </a:t>
            </a:r>
          </a:p>
        </p:txBody>
      </p:sp>
    </p:spTree>
    <p:extLst>
      <p:ext uri="{BB962C8B-B14F-4D97-AF65-F5344CB8AC3E}">
        <p14:creationId xmlns:p14="http://schemas.microsoft.com/office/powerpoint/2010/main" val="2655154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A5E1F66-865C-4933-9100-92DBCD156D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All materials available at: www.kff.org</a:t>
            </a:r>
          </a:p>
          <a:p>
            <a:r>
              <a:rPr lang="en-US"/>
              <a:t>Email: sartiga@kff.org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4B09FF-DA4A-470C-9EEB-8D61E2D05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2631114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9726" y="1447801"/>
            <a:ext cx="11269371" cy="402486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b="1">
                <a:solidFill>
                  <a:schemeClr val="accent3"/>
                </a:solidFill>
              </a:rPr>
              <a:t>KFF</a:t>
            </a:r>
            <a:r>
              <a:rPr lang="en-US" sz="2000"/>
              <a:t> (Kaiser Family Foundation) is a nonprofit organization focusing on national health issues, as well as the U.S. role in global health policy</a:t>
            </a:r>
          </a:p>
          <a:p>
            <a:pPr lvl="1">
              <a:spcAft>
                <a:spcPts val="1200"/>
              </a:spcAft>
            </a:pPr>
            <a:r>
              <a:rPr lang="en-US" kern="0">
                <a:solidFill>
                  <a:srgbClr val="393D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analysis </a:t>
            </a:r>
          </a:p>
          <a:p>
            <a:pPr lvl="1">
              <a:spcAft>
                <a:spcPts val="1200"/>
              </a:spcAft>
            </a:pPr>
            <a:r>
              <a:rPr lang="en-US" kern="0">
                <a:solidFill>
                  <a:srgbClr val="393D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Polling/survey research</a:t>
            </a:r>
          </a:p>
          <a:p>
            <a:pPr lvl="1">
              <a:spcAft>
                <a:spcPts val="1200"/>
              </a:spcAft>
            </a:pPr>
            <a:r>
              <a:rPr lang="en-US" kern="0">
                <a:solidFill>
                  <a:srgbClr val="393D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Journalism (Kaiser Health News)</a:t>
            </a:r>
          </a:p>
          <a:p>
            <a:pPr lvl="1">
              <a:spcAft>
                <a:spcPts val="1200"/>
              </a:spcAft>
            </a:pPr>
            <a:r>
              <a:rPr lang="en-US" kern="0">
                <a:solidFill>
                  <a:srgbClr val="393D4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health information campaigns (Greater Than COVID)</a:t>
            </a:r>
          </a:p>
          <a:p>
            <a:pPr>
              <a:spcAft>
                <a:spcPts val="1200"/>
              </a:spcAft>
            </a:pPr>
            <a:r>
              <a:rPr lang="en-US" sz="2000">
                <a:latin typeface="+mj-lt"/>
              </a:rPr>
              <a:t>The </a:t>
            </a:r>
            <a:r>
              <a:rPr lang="en-US" sz="2000" b="1">
                <a:solidFill>
                  <a:schemeClr val="accent3"/>
                </a:solidFill>
                <a:latin typeface="+mj-lt"/>
              </a:rPr>
              <a:t>KFF Racial Equity and Health Policy Program </a:t>
            </a:r>
            <a:r>
              <a:rPr lang="en-US" sz="2000">
                <a:latin typeface="+mj-lt"/>
              </a:rPr>
              <a:t>focuses on the intersection of racism and discrimination, social and economic inequities, and health</a:t>
            </a:r>
          </a:p>
          <a:p>
            <a:pPr lvl="1">
              <a:spcAft>
                <a:spcPts val="1200"/>
              </a:spcAft>
            </a:pPr>
            <a:r>
              <a:rPr lang="en-US">
                <a:latin typeface="+mj-lt"/>
              </a:rPr>
              <a:t>Timely and reliable data and analysis of health and health care disparities</a:t>
            </a:r>
          </a:p>
          <a:p>
            <a:pPr lvl="1">
              <a:spcAft>
                <a:spcPts val="1200"/>
              </a:spcAft>
            </a:pPr>
            <a:r>
              <a:rPr lang="en-US">
                <a:latin typeface="+mj-lt"/>
              </a:rPr>
              <a:t>Education to increase awareness and understanding of disparities</a:t>
            </a:r>
          </a:p>
          <a:p>
            <a:pPr lvl="1">
              <a:spcAft>
                <a:spcPts val="1200"/>
              </a:spcAft>
            </a:pPr>
            <a:r>
              <a:rPr lang="en-US">
                <a:latin typeface="+mj-lt"/>
              </a:rPr>
              <a:t>Analysis of implications of policy changes on disparities and efforts to advance equity</a:t>
            </a:r>
          </a:p>
          <a:p>
            <a:pPr marL="160020" indent="0">
              <a:spcAft>
                <a:spcPts val="1200"/>
              </a:spcAft>
              <a:buNone/>
            </a:pPr>
            <a:endParaRPr lang="en-US" sz="2000"/>
          </a:p>
          <a:p>
            <a:pPr>
              <a:spcAft>
                <a:spcPts val="1200"/>
              </a:spcAft>
            </a:pPr>
            <a:endParaRPr lang="en-US" sz="200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KFF Racial Equity and Health Policy Program</a:t>
            </a:r>
          </a:p>
        </p:txBody>
      </p:sp>
    </p:spTree>
    <p:extLst>
      <p:ext uri="{BB962C8B-B14F-4D97-AF65-F5344CB8AC3E}">
        <p14:creationId xmlns:p14="http://schemas.microsoft.com/office/powerpoint/2010/main" val="32485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sz="2000"/>
              <a:t>Having a complete and nuanced picture of the status of disparities </a:t>
            </a:r>
          </a:p>
          <a:p>
            <a:pPr>
              <a:spcAft>
                <a:spcPts val="1800"/>
              </a:spcAft>
            </a:pPr>
            <a:r>
              <a:rPr lang="en-US" sz="2000"/>
              <a:t>Understanding how multiple intersectional factors drive disparities</a:t>
            </a:r>
          </a:p>
          <a:p>
            <a:pPr>
              <a:spcAft>
                <a:spcPts val="1800"/>
              </a:spcAft>
            </a:pPr>
            <a:r>
              <a:rPr lang="en-US" sz="2000"/>
              <a:t>Guiding resources and efforts to address disparities and advance equity</a:t>
            </a:r>
          </a:p>
          <a:p>
            <a:pPr>
              <a:spcAft>
                <a:spcPts val="1800"/>
              </a:spcAft>
            </a:pPr>
            <a:r>
              <a:rPr lang="en-US" sz="2000"/>
              <a:t>Measuring progress and establishing accountability toward achieving equity</a:t>
            </a:r>
          </a:p>
          <a:p>
            <a:pPr>
              <a:spcAft>
                <a:spcPts val="1800"/>
              </a:spcAft>
            </a:pPr>
            <a:r>
              <a:rPr lang="en-US" sz="2000"/>
              <a:t>Identifying best practices or strategies to advance equity</a:t>
            </a:r>
          </a:p>
          <a:p>
            <a:pPr>
              <a:spcAft>
                <a:spcPts val="1800"/>
              </a:spcAft>
            </a:pPr>
            <a:endParaRPr lang="en-US" sz="200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/>
              <a:t>Comprehensive High-Quality Data is Central to Efforts to Advance Equity</a:t>
            </a:r>
          </a:p>
        </p:txBody>
      </p:sp>
    </p:spTree>
    <p:extLst>
      <p:ext uri="{BB962C8B-B14F-4D97-AF65-F5344CB8AC3E}">
        <p14:creationId xmlns:p14="http://schemas.microsoft.com/office/powerpoint/2010/main" val="1216115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398BBB-F4C5-4541-88B3-AD4B4DB96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841" y="1471865"/>
            <a:ext cx="11269371" cy="402486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/>
              <a:t>Lack of publicly reported data disaggregated by race/ethnicity in some datasets</a:t>
            </a:r>
          </a:p>
          <a:p>
            <a:pPr>
              <a:spcAft>
                <a:spcPts val="1200"/>
              </a:spcAft>
            </a:pPr>
            <a:r>
              <a:rPr lang="en-US" sz="2000"/>
              <a:t>Insufficient data for smaller population groups and subgroups of broad racial/ethnic categories</a:t>
            </a:r>
          </a:p>
          <a:p>
            <a:pPr>
              <a:spcAft>
                <a:spcPts val="1200"/>
              </a:spcAft>
            </a:pPr>
            <a:r>
              <a:rPr lang="en-US" sz="2000"/>
              <a:t>Inconsistencies in racial/ethnic classifications</a:t>
            </a:r>
          </a:p>
          <a:p>
            <a:pPr>
              <a:spcAft>
                <a:spcPts val="1200"/>
              </a:spcAft>
            </a:pPr>
            <a:r>
              <a:rPr lang="en-US" sz="2000"/>
              <a:t>Growing shares of people categorized in multiracial or “other” categories</a:t>
            </a:r>
          </a:p>
          <a:p>
            <a:pPr>
              <a:spcAft>
                <a:spcPts val="1200"/>
              </a:spcAft>
            </a:pPr>
            <a:r>
              <a:rPr lang="en-US" sz="2000"/>
              <a:t>Incompleteness of data (e.g., missing/unknown race/ethnicity)</a:t>
            </a:r>
          </a:p>
          <a:p>
            <a:pPr>
              <a:spcAft>
                <a:spcPts val="1200"/>
              </a:spcAft>
            </a:pPr>
            <a:r>
              <a:rPr lang="en-US" sz="2000"/>
              <a:t>Lags in data reporting</a:t>
            </a:r>
          </a:p>
          <a:p>
            <a:pPr>
              <a:spcAft>
                <a:spcPts val="1200"/>
              </a:spcAft>
            </a:pPr>
            <a:r>
              <a:rPr lang="en-US" sz="2000"/>
              <a:t>Inability to conduct intersectional analysis across multiple factors</a:t>
            </a:r>
          </a:p>
          <a:p>
            <a:pPr>
              <a:spcAft>
                <a:spcPts val="1200"/>
              </a:spcAft>
            </a:pPr>
            <a:endParaRPr lang="en-US" sz="20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3827CC9-FB5A-4BFF-AC47-ACBA0BF3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Gaps and Limitations in Racial/Ethnic Data</a:t>
            </a:r>
          </a:p>
        </p:txBody>
      </p:sp>
    </p:spTree>
    <p:extLst>
      <p:ext uri="{BB962C8B-B14F-4D97-AF65-F5344CB8AC3E}">
        <p14:creationId xmlns:p14="http://schemas.microsoft.com/office/powerpoint/2010/main" val="55106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398BBB-F4C5-4541-88B3-AD4B4DB96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841" y="1616243"/>
            <a:ext cx="11269371" cy="4024867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sz="2400"/>
              <a:t>Prioritization of data collection and reporting </a:t>
            </a:r>
          </a:p>
          <a:p>
            <a:pPr>
              <a:spcAft>
                <a:spcPts val="1800"/>
              </a:spcAft>
            </a:pPr>
            <a:r>
              <a:rPr lang="en-US" sz="2400"/>
              <a:t>Increasing availability and accessibility of public data</a:t>
            </a:r>
          </a:p>
          <a:p>
            <a:pPr>
              <a:spcAft>
                <a:spcPts val="1800"/>
              </a:spcAft>
            </a:pPr>
            <a:r>
              <a:rPr lang="en-US" sz="2400"/>
              <a:t>Focused efforts to expand data for smaller groups and subpopulations </a:t>
            </a:r>
          </a:p>
          <a:p>
            <a:pPr>
              <a:spcAft>
                <a:spcPts val="1800"/>
              </a:spcAft>
            </a:pPr>
            <a:r>
              <a:rPr lang="en-US" sz="2400"/>
              <a:t>Modernization of data collection and reporting systems and structures</a:t>
            </a:r>
          </a:p>
          <a:p>
            <a:pPr>
              <a:spcAft>
                <a:spcPts val="1800"/>
              </a:spcAft>
            </a:pPr>
            <a:r>
              <a:rPr lang="en-US" sz="2400"/>
              <a:t>Increased standardization of data reporting</a:t>
            </a:r>
          </a:p>
          <a:p>
            <a:pPr>
              <a:spcAft>
                <a:spcPts val="1800"/>
              </a:spcAft>
            </a:pPr>
            <a:r>
              <a:rPr lang="en-US" sz="2400"/>
              <a:t>Outreach and education to providers and individuals about importance of data collection and reporting</a:t>
            </a:r>
          </a:p>
          <a:p>
            <a:pPr>
              <a:spcAft>
                <a:spcPts val="1800"/>
              </a:spcAft>
            </a:pPr>
            <a:r>
              <a:rPr lang="en-US" sz="2400"/>
              <a:t>Establishing requirements for data collection and reporting</a:t>
            </a:r>
          </a:p>
          <a:p>
            <a:pPr>
              <a:spcAft>
                <a:spcPts val="1200"/>
              </a:spcAft>
            </a:pPr>
            <a:endParaRPr lang="en-US" sz="2000"/>
          </a:p>
          <a:p>
            <a:pPr>
              <a:spcAft>
                <a:spcPts val="1200"/>
              </a:spcAft>
            </a:pPr>
            <a:endParaRPr lang="en-US" sz="20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3827CC9-FB5A-4BFF-AC47-ACBA0BF3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Addressing Data Gaps and Limitations</a:t>
            </a:r>
          </a:p>
        </p:txBody>
      </p:sp>
    </p:spTree>
    <p:extLst>
      <p:ext uri="{BB962C8B-B14F-4D97-AF65-F5344CB8AC3E}">
        <p14:creationId xmlns:p14="http://schemas.microsoft.com/office/powerpoint/2010/main" val="2395432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827CC9-FB5A-4BFF-AC47-ACBA0BF3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Strategies to Address Data Gaps: Intentional Survey Design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6072B38-81B9-4A15-83E2-EA486B123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98" y="1801702"/>
            <a:ext cx="11409028" cy="370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839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827CC9-FB5A-4BFF-AC47-ACBA0BF37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2" y="528483"/>
            <a:ext cx="11264900" cy="860136"/>
          </a:xfrm>
        </p:spPr>
        <p:txBody>
          <a:bodyPr/>
          <a:lstStyle/>
          <a:p>
            <a:r>
              <a:rPr lang="en-US"/>
              <a:t>Strategies to Address Data Gaps: Partnering with Community</a:t>
            </a:r>
          </a:p>
        </p:txBody>
      </p:sp>
      <p:graphicFrame>
        <p:nvGraphicFramePr>
          <p:cNvPr id="4" name="Content Placeholder 7">
            <a:extLst>
              <a:ext uri="{FF2B5EF4-FFF2-40B4-BE49-F238E27FC236}">
                <a16:creationId xmlns:a16="http://schemas.microsoft.com/office/drawing/2014/main" id="{5062833F-CDD3-40FC-B192-C36BD1EAD91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57651669"/>
              </p:ext>
            </p:extLst>
          </p:nvPr>
        </p:nvGraphicFramePr>
        <p:xfrm>
          <a:off x="856172" y="2929423"/>
          <a:ext cx="4869085" cy="317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ontent Placeholder 7">
            <a:extLst>
              <a:ext uri="{FF2B5EF4-FFF2-40B4-BE49-F238E27FC236}">
                <a16:creationId xmlns:a16="http://schemas.microsoft.com/office/drawing/2014/main" id="{A2E6C21B-227C-4B4D-B783-314E063B27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641660"/>
              </p:ext>
            </p:extLst>
          </p:nvPr>
        </p:nvGraphicFramePr>
        <p:xfrm>
          <a:off x="6463569" y="2866137"/>
          <a:ext cx="5527095" cy="3242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9EED661-0F68-4625-8556-C95ECB68B4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436" y="6108757"/>
            <a:ext cx="10296128" cy="598311"/>
          </a:xfrm>
        </p:spPr>
        <p:txBody>
          <a:bodyPr/>
          <a:lstStyle/>
          <a:p>
            <a:r>
              <a:rPr lang="en-US"/>
              <a:t>SOURCE: 2021 KFF Survey of Asian Community Health Center Patients.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4D3488-FE71-4892-B03A-6DDDFE94B521}"/>
              </a:ext>
            </a:extLst>
          </p:cNvPr>
          <p:cNvSpPr txBox="1"/>
          <p:nvPr/>
        </p:nvSpPr>
        <p:spPr>
          <a:xfrm>
            <a:off x="564858" y="2163008"/>
            <a:ext cx="5614861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200"/>
            <a:r>
              <a:rPr lang="en-US" sz="1400">
                <a:solidFill>
                  <a:srgbClr val="333333"/>
                </a:solidFill>
                <a:latin typeface="Arial" panose="020B0604020202020204"/>
              </a:rPr>
              <a:t>Have you personally felt more discrimination or less discrimination based on your racial or ethnic background since the coronavirus pandemic began in the U.S?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6C4EFA-3299-4EE4-8704-D90165277153}"/>
              </a:ext>
            </a:extLst>
          </p:cNvPr>
          <p:cNvSpPr txBox="1"/>
          <p:nvPr/>
        </p:nvSpPr>
        <p:spPr>
          <a:xfrm>
            <a:off x="6541519" y="2078352"/>
            <a:ext cx="4951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In the past 12 months, have you experienced any of the following because of your racial or ethnic background?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6265AE1-1C87-4B01-B540-7006551EC903}"/>
              </a:ext>
            </a:extLst>
          </p:cNvPr>
          <p:cNvSpPr txBox="1">
            <a:spLocks/>
          </p:cNvSpPr>
          <p:nvPr/>
        </p:nvSpPr>
        <p:spPr>
          <a:xfrm>
            <a:off x="1113652" y="1218216"/>
            <a:ext cx="10378912" cy="8601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/>
              <a:t>1 in 3 Asian Immigrant Health Center Patients Have Felt More Discrimination Since the Coronavirus Pandemic Began</a:t>
            </a:r>
            <a:br>
              <a:rPr lang="en-US" sz="2000"/>
            </a:br>
            <a:r>
              <a:rPr lang="en-US" sz="200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03614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827CC9-FB5A-4BFF-AC47-ACBA0BF3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Strategies to Address Data Gaps: Highlight Missing Data</a:t>
            </a:r>
          </a:p>
        </p:txBody>
      </p:sp>
      <p:graphicFrame>
        <p:nvGraphicFramePr>
          <p:cNvPr id="4" name="Content Placeholder 8">
            <a:extLst>
              <a:ext uri="{FF2B5EF4-FFF2-40B4-BE49-F238E27FC236}">
                <a16:creationId xmlns:a16="http://schemas.microsoft.com/office/drawing/2014/main" id="{A5201AE2-E2EE-4488-8C1B-B1F3EA59D7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019040"/>
              </p:ext>
            </p:extLst>
          </p:nvPr>
        </p:nvGraphicFramePr>
        <p:xfrm>
          <a:off x="463550" y="2095129"/>
          <a:ext cx="11269663" cy="3508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767B4970-A13D-40E0-ABB6-55ED3E780EC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312" y="5810919"/>
            <a:ext cx="10240087" cy="686761"/>
          </a:xfrm>
        </p:spPr>
        <p:txBody>
          <a:bodyPr/>
          <a:lstStyle/>
          <a:p>
            <a:r>
              <a:rPr lang="en-US"/>
              <a:t>Note: Measures are for 2018 or the most recent year for which data are available. “Better” or “Worse” indicates a statistically significant difference from Whites at the p&lt;0.05 level. No difference indicates no statistically significant difference. “Data limitation” indicates data are no separate data for a racial/ethnic group, insufficient data for a reliable estimate, or comparisons not possible due to overlapping samples. Persons of Hispanic origin may be of any race but are categorized as Hispanic for this analysis; other groups are non-Hispanic.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35066A-B674-4E6C-88A4-75C55C2B0E1F}"/>
              </a:ext>
            </a:extLst>
          </p:cNvPr>
          <p:cNvSpPr/>
          <p:nvPr/>
        </p:nvSpPr>
        <p:spPr>
          <a:xfrm>
            <a:off x="466222" y="1714957"/>
            <a:ext cx="11262347" cy="646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99"/>
              <a:t>Number of health status measures for which group fared better, the same, or worse compared to White counterparts: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69390A3-03CA-4D48-BC02-79638CF90AF2}"/>
              </a:ext>
            </a:extLst>
          </p:cNvPr>
          <p:cNvSpPr/>
          <p:nvPr/>
        </p:nvSpPr>
        <p:spPr>
          <a:xfrm>
            <a:off x="6274965" y="2782926"/>
            <a:ext cx="1140903" cy="513947"/>
          </a:xfrm>
          <a:prstGeom prst="ellipse">
            <a:avLst/>
          </a:prstGeom>
          <a:noFill/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5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398BBB-F4C5-4541-88B3-AD4B4DB96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841" y="1471865"/>
            <a:ext cx="11269371" cy="402486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/>
              <a:t>Leadership/Prioritization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Guidelines/Requirements 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Cost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Time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Intended Use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Privacy/Identification Concerns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Data Collection and Reporting Systems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Community Participation and Response</a:t>
            </a:r>
          </a:p>
          <a:p>
            <a:pPr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3827CC9-FB5A-4BFF-AC47-ACBA0BF37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Factors that Influence Data Disaggregation Efforts</a:t>
            </a:r>
          </a:p>
        </p:txBody>
      </p:sp>
    </p:spTree>
    <p:extLst>
      <p:ext uri="{BB962C8B-B14F-4D97-AF65-F5344CB8AC3E}">
        <p14:creationId xmlns:p14="http://schemas.microsoft.com/office/powerpoint/2010/main" val="63624164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2020 KFF Colors">
      <a:dk1>
        <a:srgbClr val="333333"/>
      </a:dk1>
      <a:lt1>
        <a:sysClr val="window" lastClr="FFFFFF"/>
      </a:lt1>
      <a:dk2>
        <a:srgbClr val="F5821F"/>
      </a:dk2>
      <a:lt2>
        <a:srgbClr val="EE2C37"/>
      </a:lt2>
      <a:accent1>
        <a:srgbClr val="003C64"/>
      </a:accent1>
      <a:accent2>
        <a:srgbClr val="005996"/>
      </a:accent2>
      <a:accent3>
        <a:srgbClr val="0077C8"/>
      </a:accent3>
      <a:accent4>
        <a:srgbClr val="3CABFD"/>
      </a:accent4>
      <a:accent5>
        <a:srgbClr val="C1E6FF"/>
      </a:accent5>
      <a:accent6>
        <a:srgbClr val="00BC87"/>
      </a:accent6>
      <a:hlink>
        <a:srgbClr val="0563C1"/>
      </a:hlink>
      <a:folHlink>
        <a:srgbClr val="90419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0 KFF Only PowerPoint Template - September 2020" id="{722E3C48-93C6-42BD-8833-3DABAE6C0611}" vid="{F28388FC-1187-4E48-BC30-7ACBC2A64DC4}"/>
    </a:ext>
  </a:extLst>
</a:theme>
</file>

<file path=ppt/theme/theme2.xml><?xml version="1.0" encoding="utf-8"?>
<a:theme xmlns:a="http://schemas.openxmlformats.org/drawingml/2006/main" name="Default no Figure #">
  <a:themeElements>
    <a:clrScheme name="2019 KFF Colors">
      <a:dk1>
        <a:srgbClr val="333333"/>
      </a:dk1>
      <a:lt1>
        <a:sysClr val="window" lastClr="FFFFFF"/>
      </a:lt1>
      <a:dk2>
        <a:srgbClr val="F5821F"/>
      </a:dk2>
      <a:lt2>
        <a:srgbClr val="EE2C37"/>
      </a:lt2>
      <a:accent1>
        <a:srgbClr val="003C64"/>
      </a:accent1>
      <a:accent2>
        <a:srgbClr val="005996"/>
      </a:accent2>
      <a:accent3>
        <a:srgbClr val="0077C8"/>
      </a:accent3>
      <a:accent4>
        <a:srgbClr val="3CABFD"/>
      </a:accent4>
      <a:accent5>
        <a:srgbClr val="C1E6FF"/>
      </a:accent5>
      <a:accent6>
        <a:srgbClr val="00BC8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0 KFF Only PowerPoint Template - September 2020" id="{722E3C48-93C6-42BD-8833-3DABAE6C0611}" vid="{190C84DF-7C36-4B15-A7E1-37B407F164CC}"/>
    </a:ext>
  </a:extLst>
</a:theme>
</file>

<file path=ppt/theme/theme3.xml><?xml version="1.0" encoding="utf-8"?>
<a:theme xmlns:a="http://schemas.openxmlformats.org/drawingml/2006/main" name="Default with Figure #">
  <a:themeElements>
    <a:clrScheme name="2020 KFF Palette">
      <a:dk1>
        <a:srgbClr val="333333"/>
      </a:dk1>
      <a:lt1>
        <a:sysClr val="window" lastClr="FFFFFF"/>
      </a:lt1>
      <a:dk2>
        <a:srgbClr val="F5821F"/>
      </a:dk2>
      <a:lt2>
        <a:srgbClr val="EE2C37"/>
      </a:lt2>
      <a:accent1>
        <a:srgbClr val="003C64"/>
      </a:accent1>
      <a:accent2>
        <a:srgbClr val="005996"/>
      </a:accent2>
      <a:accent3>
        <a:srgbClr val="0077C8"/>
      </a:accent3>
      <a:accent4>
        <a:srgbClr val="3CABFD"/>
      </a:accent4>
      <a:accent5>
        <a:srgbClr val="C1E6FF"/>
      </a:accent5>
      <a:accent6>
        <a:srgbClr val="00BC8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0 KFF Only PowerPoint Template - September 2020" id="{722E3C48-93C6-42BD-8833-3DABAE6C0611}" vid="{3B47BCC9-7737-4C28-A111-9CAB39B45D96}"/>
    </a:ext>
  </a:extLst>
</a:theme>
</file>

<file path=ppt/theme/theme4.xml><?xml version="1.0" encoding="utf-8"?>
<a:theme xmlns:a="http://schemas.openxmlformats.org/drawingml/2006/main" name="Blank">
  <a:themeElements>
    <a:clrScheme name="2019 KFF Colors">
      <a:dk1>
        <a:srgbClr val="333333"/>
      </a:dk1>
      <a:lt1>
        <a:sysClr val="window" lastClr="FFFFFF"/>
      </a:lt1>
      <a:dk2>
        <a:srgbClr val="F5821F"/>
      </a:dk2>
      <a:lt2>
        <a:srgbClr val="EE2C37"/>
      </a:lt2>
      <a:accent1>
        <a:srgbClr val="003C64"/>
      </a:accent1>
      <a:accent2>
        <a:srgbClr val="005996"/>
      </a:accent2>
      <a:accent3>
        <a:srgbClr val="0077C8"/>
      </a:accent3>
      <a:accent4>
        <a:srgbClr val="3CABFD"/>
      </a:accent4>
      <a:accent5>
        <a:srgbClr val="C1E6FF"/>
      </a:accent5>
      <a:accent6>
        <a:srgbClr val="00BC8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0 KFF Only PowerPoint Template - September 2020" id="{722E3C48-93C6-42BD-8833-3DABAE6C0611}" vid="{AF9F6D1A-920A-4BCC-B1CB-81347D45F419}"/>
    </a:ext>
  </a:extLst>
</a:theme>
</file>

<file path=ppt/theme/theme5.xml><?xml version="1.0" encoding="utf-8"?>
<a:theme xmlns:a="http://schemas.openxmlformats.org/drawingml/2006/main" name="Text Slide no Logo">
  <a:themeElements>
    <a:clrScheme name="2020 KFF Colors">
      <a:dk1>
        <a:srgbClr val="333333"/>
      </a:dk1>
      <a:lt1>
        <a:sysClr val="window" lastClr="FFFFFF"/>
      </a:lt1>
      <a:dk2>
        <a:srgbClr val="F5821F"/>
      </a:dk2>
      <a:lt2>
        <a:srgbClr val="EE2C37"/>
      </a:lt2>
      <a:accent1>
        <a:srgbClr val="003C64"/>
      </a:accent1>
      <a:accent2>
        <a:srgbClr val="005996"/>
      </a:accent2>
      <a:accent3>
        <a:srgbClr val="0077C8"/>
      </a:accent3>
      <a:accent4>
        <a:srgbClr val="3CABFD"/>
      </a:accent4>
      <a:accent5>
        <a:srgbClr val="C1E6FF"/>
      </a:accent5>
      <a:accent6>
        <a:srgbClr val="00BC87"/>
      </a:accent6>
      <a:hlink>
        <a:srgbClr val="0563C1"/>
      </a:hlink>
      <a:folHlink>
        <a:srgbClr val="90419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0 KFF Only PowerPoint Template - September 2020" id="{722E3C48-93C6-42BD-8833-3DABAE6C0611}" vid="{C150E73B-77A9-4717-8F9D-9970E183C8EE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0DDD2E776BFE4A9ECD7BF84578D96B" ma:contentTypeVersion="10" ma:contentTypeDescription="Create a new document." ma:contentTypeScope="" ma:versionID="54cc8c468ca2b394f000574d71c00af1">
  <xsd:schema xmlns:xsd="http://www.w3.org/2001/XMLSchema" xmlns:xs="http://www.w3.org/2001/XMLSchema" xmlns:p="http://schemas.microsoft.com/office/2006/metadata/properties" xmlns:ns2="2c6857e4-285b-4909-be4f-5c8c04125010" xmlns:ns3="faad41c7-f934-4b1d-bf32-8980ec5d4297" targetNamespace="http://schemas.microsoft.com/office/2006/metadata/properties" ma:root="true" ma:fieldsID="3a18455d222a7d3ceaf0057ddffd1983" ns2:_="" ns3:_="">
    <xsd:import namespace="2c6857e4-285b-4909-be4f-5c8c04125010"/>
    <xsd:import namespace="faad41c7-f934-4b1d-bf32-8980ec5d42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6857e4-285b-4909-be4f-5c8c041250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d41c7-f934-4b1d-bf32-8980ec5d429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294087-35E0-4AF6-9752-29E1E9043C1A}">
  <ds:schemaRefs>
    <ds:schemaRef ds:uri="2c6857e4-285b-4909-be4f-5c8c04125010"/>
    <ds:schemaRef ds:uri="faad41c7-f934-4b1d-bf32-8980ec5d429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9C317D1-5E0B-48B4-96F2-3095637338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DB6459-0BE0-4F9B-B22A-829A32040A6E}">
  <ds:schemaRefs>
    <ds:schemaRef ds:uri="2c6857e4-285b-4909-be4f-5c8c04125010"/>
    <ds:schemaRef ds:uri="faad41c7-f934-4b1d-bf32-8980ec5d429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2020 KFF Only PowerPoint Template - September 2020</Template>
  <TotalTime>1</TotalTime>
  <Words>641</Words>
  <Application>Microsoft Office PowerPoint</Application>
  <PresentationFormat>Custom</PresentationFormat>
  <Paragraphs>77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Title Slide</vt:lpstr>
      <vt:lpstr>Default no Figure #</vt:lpstr>
      <vt:lpstr>Default with Figure #</vt:lpstr>
      <vt:lpstr>Blank</vt:lpstr>
      <vt:lpstr>Text Slide no Logo</vt:lpstr>
      <vt:lpstr>Implications of Data Gaps and Limitations for Health Equity </vt:lpstr>
      <vt:lpstr>KFF Racial Equity and Health Policy Program</vt:lpstr>
      <vt:lpstr>Comprehensive High-Quality Data is Central to Efforts to Advance Equity</vt:lpstr>
      <vt:lpstr>Gaps and Limitations in Racial/Ethnic Data</vt:lpstr>
      <vt:lpstr>Addressing Data Gaps and Limitations</vt:lpstr>
      <vt:lpstr>Strategies to Address Data Gaps: Intentional Survey Design</vt:lpstr>
      <vt:lpstr>Strategies to Address Data Gaps: Partnering with Community</vt:lpstr>
      <vt:lpstr>Strategies to Address Data Gaps: Highlight Missing Data</vt:lpstr>
      <vt:lpstr>Key Factors that Influence Data Disaggregation Efforts</vt:lpstr>
      <vt:lpstr>Questions? </vt:lpstr>
    </vt:vector>
  </TitlesOfParts>
  <Company>HERMES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Limitations: Lessons from COVID-19 and Implications for Health Equity</dc:title>
  <dc:creator>Samantha Artiga</dc:creator>
  <cp:lastModifiedBy>Samantha Artiga</cp:lastModifiedBy>
  <cp:revision>2</cp:revision>
  <cp:lastPrinted>2019-08-19T22:27:15Z</cp:lastPrinted>
  <dcterms:created xsi:type="dcterms:W3CDTF">2021-05-17T14:29:30Z</dcterms:created>
  <dcterms:modified xsi:type="dcterms:W3CDTF">2021-08-29T22:39:21Z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0x010100F80DDD2E776BFE4A9ECD7BF84578D96B</vt:lpwstr>
  </property>
</Properties>
</file>