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1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2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16"/>
  </p:notesMasterIdLst>
  <p:sldIdLst>
    <p:sldId id="313" r:id="rId3"/>
    <p:sldId id="285" r:id="rId4"/>
    <p:sldId id="1329" r:id="rId5"/>
    <p:sldId id="1294" r:id="rId6"/>
    <p:sldId id="1328" r:id="rId7"/>
    <p:sldId id="365" r:id="rId8"/>
    <p:sldId id="314" r:id="rId9"/>
    <p:sldId id="302" r:id="rId10"/>
    <p:sldId id="286" r:id="rId11"/>
    <p:sldId id="1330" r:id="rId12"/>
    <p:sldId id="1326" r:id="rId13"/>
    <p:sldId id="267" r:id="rId14"/>
    <p:sldId id="363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80" autoAdjust="0"/>
    <p:restoredTop sz="73902" autoAdjust="0"/>
  </p:normalViewPr>
  <p:slideViewPr>
    <p:cSldViewPr snapToGrid="0">
      <p:cViewPr varScale="1">
        <p:scale>
          <a:sx n="61" d="100"/>
          <a:sy n="61" d="100"/>
        </p:scale>
        <p:origin x="1433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03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microsoft.com/office/2016/11/relationships/changesInfo" Target="changesInfos/changesInfo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ong, Eva" userId="0708417c-ff24-4759-97b2-04999a6256ce" providerId="ADAL" clId="{54756CDB-B1AC-4E21-91FB-8BB2248CB8CE}"/>
    <pc:docChg chg="modSld">
      <pc:chgData name="Wong, Eva" userId="0708417c-ff24-4759-97b2-04999a6256ce" providerId="ADAL" clId="{54756CDB-B1AC-4E21-91FB-8BB2248CB8CE}" dt="2021-08-30T19:52:42.897" v="14" actId="20577"/>
      <pc:docMkLst>
        <pc:docMk/>
      </pc:docMkLst>
      <pc:sldChg chg="modNotesTx">
        <pc:chgData name="Wong, Eva" userId="0708417c-ff24-4759-97b2-04999a6256ce" providerId="ADAL" clId="{54756CDB-B1AC-4E21-91FB-8BB2248CB8CE}" dt="2021-08-30T19:30:09.303" v="2" actId="6549"/>
        <pc:sldMkLst>
          <pc:docMk/>
          <pc:sldMk cId="1641263219" sldId="285"/>
        </pc:sldMkLst>
      </pc:sldChg>
      <pc:sldChg chg="modNotesTx">
        <pc:chgData name="Wong, Eva" userId="0708417c-ff24-4759-97b2-04999a6256ce" providerId="ADAL" clId="{54756CDB-B1AC-4E21-91FB-8BB2248CB8CE}" dt="2021-08-30T19:52:34.229" v="12" actId="5793"/>
        <pc:sldMkLst>
          <pc:docMk/>
          <pc:sldMk cId="1266602016" sldId="286"/>
        </pc:sldMkLst>
      </pc:sldChg>
      <pc:sldChg chg="modNotesTx">
        <pc:chgData name="Wong, Eva" userId="0708417c-ff24-4759-97b2-04999a6256ce" providerId="ADAL" clId="{54756CDB-B1AC-4E21-91FB-8BB2248CB8CE}" dt="2021-08-30T19:52:24.946" v="10" actId="6549"/>
        <pc:sldMkLst>
          <pc:docMk/>
          <pc:sldMk cId="2191021619" sldId="302"/>
        </pc:sldMkLst>
      </pc:sldChg>
      <pc:sldChg chg="modNotesTx">
        <pc:chgData name="Wong, Eva" userId="0708417c-ff24-4759-97b2-04999a6256ce" providerId="ADAL" clId="{54756CDB-B1AC-4E21-91FB-8BB2248CB8CE}" dt="2021-08-30T19:29:59.853" v="0" actId="6549"/>
        <pc:sldMkLst>
          <pc:docMk/>
          <pc:sldMk cId="1033186265" sldId="313"/>
        </pc:sldMkLst>
      </pc:sldChg>
      <pc:sldChg chg="modNotesTx">
        <pc:chgData name="Wong, Eva" userId="0708417c-ff24-4759-97b2-04999a6256ce" providerId="ADAL" clId="{54756CDB-B1AC-4E21-91FB-8BB2248CB8CE}" dt="2021-08-30T19:52:16.808" v="8" actId="6549"/>
        <pc:sldMkLst>
          <pc:docMk/>
          <pc:sldMk cId="2156787045" sldId="314"/>
        </pc:sldMkLst>
      </pc:sldChg>
      <pc:sldChg chg="modNotesTx">
        <pc:chgData name="Wong, Eva" userId="0708417c-ff24-4759-97b2-04999a6256ce" providerId="ADAL" clId="{54756CDB-B1AC-4E21-91FB-8BB2248CB8CE}" dt="2021-08-30T19:52:13.251" v="7" actId="6549"/>
        <pc:sldMkLst>
          <pc:docMk/>
          <pc:sldMk cId="2863275550" sldId="365"/>
        </pc:sldMkLst>
      </pc:sldChg>
      <pc:sldChg chg="modNotesTx">
        <pc:chgData name="Wong, Eva" userId="0708417c-ff24-4759-97b2-04999a6256ce" providerId="ADAL" clId="{54756CDB-B1AC-4E21-91FB-8BB2248CB8CE}" dt="2021-08-30T19:30:20.233" v="4" actId="6549"/>
        <pc:sldMkLst>
          <pc:docMk/>
          <pc:sldMk cId="2418217293" sldId="1294"/>
        </pc:sldMkLst>
      </pc:sldChg>
      <pc:sldChg chg="modNotesTx">
        <pc:chgData name="Wong, Eva" userId="0708417c-ff24-4759-97b2-04999a6256ce" providerId="ADAL" clId="{54756CDB-B1AC-4E21-91FB-8BB2248CB8CE}" dt="2021-08-30T19:52:42.897" v="14" actId="20577"/>
        <pc:sldMkLst>
          <pc:docMk/>
          <pc:sldMk cId="3268030833" sldId="1326"/>
        </pc:sldMkLst>
      </pc:sldChg>
      <pc:sldChg chg="modNotesTx">
        <pc:chgData name="Wong, Eva" userId="0708417c-ff24-4759-97b2-04999a6256ce" providerId="ADAL" clId="{54756CDB-B1AC-4E21-91FB-8BB2248CB8CE}" dt="2021-08-30T19:52:07.194" v="6" actId="6549"/>
        <pc:sldMkLst>
          <pc:docMk/>
          <pc:sldMk cId="2955557063" sldId="1328"/>
        </pc:sldMkLst>
      </pc:sldChg>
      <pc:sldChg chg="modNotesTx">
        <pc:chgData name="Wong, Eva" userId="0708417c-ff24-4759-97b2-04999a6256ce" providerId="ADAL" clId="{54756CDB-B1AC-4E21-91FB-8BB2248CB8CE}" dt="2021-08-30T19:30:14.994" v="3" actId="6549"/>
        <pc:sldMkLst>
          <pc:docMk/>
          <pc:sldMk cId="54082349" sldId="1329"/>
        </pc:sldMkLst>
      </pc:sldChg>
      <pc:sldChg chg="modNotesTx">
        <pc:chgData name="Wong, Eva" userId="0708417c-ff24-4759-97b2-04999a6256ce" providerId="ADAL" clId="{54756CDB-B1AC-4E21-91FB-8BB2248CB8CE}" dt="2021-08-30T19:52:39.229" v="13" actId="6549"/>
        <pc:sldMkLst>
          <pc:docMk/>
          <pc:sldMk cId="3258171136" sldId="1330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D9728B-3769-460C-8FA5-42DF00B7A318}" type="datetimeFigureOut">
              <a:rPr lang="en-US" smtClean="0"/>
              <a:t>8/30/2021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A5707A-98C6-451A-9D0F-FAC861FDC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5761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A5707A-98C6-451A-9D0F-FAC861FDC66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7419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D4F00C-83A9-48B8-95E0-096ABE06BF7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2921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A5707A-98C6-451A-9D0F-FAC861FDC66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5677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E76D8E-FFE5-4EB0-86EA-F75A9D9C2F3B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29325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hlinkClick r:id="" action="ppaction://noaction"/>
            </a:endParaRPr>
          </a:p>
          <a:p>
            <a:r>
              <a:rPr lang="en-US" dirty="0">
                <a:hlinkClick r:id="" action="ppaction://noaction"/>
              </a:rPr>
              <a:t>https://kingcounty.gov/depts/community-human-services/initiatives/best-starts-for-kids/dashboards/health-survey-toc.aspx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E76D8E-FFE5-4EB0-86EA-F75A9D9C2F3B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20570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A5707A-98C6-451A-9D0F-FAC861FDC66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8315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A5707A-98C6-451A-9D0F-FAC861FDC66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6233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BA7D68-595A-4579-AC11-CF3F6895156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1544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DE76D8E-FFE5-4EB0-86EA-F75A9D9C2F3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042794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A5707A-98C6-451A-9D0F-FAC861FDC66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9495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A5707A-98C6-451A-9D0F-FAC861FDC66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7585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E76D8E-FFE5-4EB0-86EA-F75A9D9C2F3B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76193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D4F00C-83A9-48B8-95E0-096ABE06BF76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107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D0F603-AB08-4A13-8709-291822BD39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34E9DE-B9B0-4FA5-AE38-CDCE77D4FB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3696D4-9D90-44D0-AE44-52C09AED9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B6860-39B9-418B-B191-3684F701B5A7}" type="datetimeFigureOut">
              <a:rPr lang="en-US" smtClean="0"/>
              <a:t>8/30/2021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E295D4-514B-4285-9FB8-8C7C10930C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6C0ED7-49A0-4528-82BF-565FF2D569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A3DBB-339A-494D-9E8A-A67C7807DA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0728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520717-4602-4EB1-811E-287EB8E506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BAA8BB-B7FF-45BC-8FAE-C8CD4FAE1B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114FD8-A24D-4A11-8BC0-E1DB6390D6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B6860-39B9-418B-B191-3684F701B5A7}" type="datetimeFigureOut">
              <a:rPr lang="en-US" smtClean="0"/>
              <a:t>8/30/2021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1F8A1C-C272-48A4-8CD2-D092ED23F7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37BDCD-DCA2-4D36-AD8B-1EE9C9736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A3DBB-339A-494D-9E8A-A67C7807DA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255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1AF497A-61B6-4193-BACC-218C969038C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8629B36-2794-4C29-A7D7-6A07FAE6B5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CA82EF-6120-4D0E-A72F-9EBA6F157B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B6860-39B9-418B-B191-3684F701B5A7}" type="datetimeFigureOut">
              <a:rPr lang="en-US" smtClean="0"/>
              <a:t>8/30/2021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78030B-53BC-43A8-9B01-D51D8A6009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91DF60-6060-489C-839E-3963326273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A3DBB-339A-494D-9E8A-A67C7807DA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6573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" y="0"/>
            <a:ext cx="9159998" cy="11612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Isosceles Triangle 7"/>
          <p:cNvSpPr/>
          <p:nvPr userDrawn="1"/>
        </p:nvSpPr>
        <p:spPr>
          <a:xfrm rot="16200000">
            <a:off x="8350754" y="343494"/>
            <a:ext cx="1161288" cy="45720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314324" y="-18075"/>
            <a:ext cx="7839075" cy="1161288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Tw Cen MT Condensed Extra Bold" panose="020B0803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>
          <a:xfrm>
            <a:off x="838200" y="2114550"/>
            <a:ext cx="10515600" cy="406241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fld id="{D4469F47-98D3-4B2E-A1A0-36B4DECC8B71}" type="datetimeFigureOut">
              <a:rPr lang="en-US" smtClean="0">
                <a:solidFill>
                  <a:srgbClr val="383838">
                    <a:tint val="75000"/>
                  </a:srgbClr>
                </a:solidFill>
              </a:rPr>
              <a:pPr/>
              <a:t>8/30/2021</a:t>
            </a:fld>
            <a:endParaRPr lang="en-US">
              <a:solidFill>
                <a:srgbClr val="383838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383838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9C8D139E-8215-43D1-A200-A9833CF6CB0E}" type="slidenum">
              <a:rPr lang="en-US" smtClean="0">
                <a:solidFill>
                  <a:srgbClr val="383838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383838">
                  <a:tint val="75000"/>
                </a:srgbClr>
              </a:solidFill>
            </a:endParaRPr>
          </a:p>
        </p:txBody>
      </p:sp>
      <p:sp>
        <p:nvSpPr>
          <p:cNvPr id="10" name="Subtitle 2"/>
          <p:cNvSpPr>
            <a:spLocks noGrp="1"/>
          </p:cNvSpPr>
          <p:nvPr>
            <p:ph type="subTitle" idx="13" hasCustomPrompt="1"/>
          </p:nvPr>
        </p:nvSpPr>
        <p:spPr>
          <a:xfrm>
            <a:off x="314324" y="1275176"/>
            <a:ext cx="9144000" cy="610774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accent2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4290447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eneral: to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3920" y="402971"/>
            <a:ext cx="10515600" cy="812800"/>
          </a:xfrm>
        </p:spPr>
        <p:txBody>
          <a:bodyPr anchor="t" anchorCtr="0">
            <a:noAutofit/>
          </a:bodyPr>
          <a:lstStyle>
            <a:lvl1pPr marL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000" b="1" i="0" kern="1200" cap="all" baseline="0" dirty="0">
                <a:solidFill>
                  <a:schemeClr val="tx2"/>
                </a:solidFill>
                <a:latin typeface="Proxima Nova" panose="02000506030000020004" pitchFamily="2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94409" y="6356350"/>
            <a:ext cx="3286991" cy="365125"/>
          </a:xfrm>
          <a:prstGeom prst="rect">
            <a:avLst/>
          </a:prstGeom>
        </p:spPr>
        <p:txBody>
          <a:bodyPr/>
          <a:lstStyle/>
          <a:p>
            <a:fld id="{AEC22913-098A-4C55-B0D7-FF516526D9F5}" type="datetimeFigureOut">
              <a:rPr lang="en-US" smtClean="0"/>
              <a:t>8/30/2021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3286991" cy="365125"/>
          </a:xfrm>
          <a:prstGeom prst="rect">
            <a:avLst/>
          </a:prstGeom>
        </p:spPr>
        <p:txBody>
          <a:bodyPr/>
          <a:lstStyle/>
          <a:p>
            <a:fld id="{27AFA913-3030-45AA-901F-9E3FBFF3FC35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903C876-707B-B449-B529-2DD947A234E9}"/>
              </a:ext>
            </a:extLst>
          </p:cNvPr>
          <p:cNvGrpSpPr/>
          <p:nvPr userDrawn="1"/>
        </p:nvGrpSpPr>
        <p:grpSpPr>
          <a:xfrm>
            <a:off x="0" y="532065"/>
            <a:ext cx="502413" cy="228600"/>
            <a:chOff x="4777157" y="752816"/>
            <a:chExt cx="502413" cy="228600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1CAFF9A4-7DF6-0240-93D9-1FF5D0379090}"/>
                </a:ext>
              </a:extLst>
            </p:cNvPr>
            <p:cNvCxnSpPr>
              <a:cxnSpLocks/>
            </p:cNvCxnSpPr>
            <p:nvPr/>
          </p:nvCxnSpPr>
          <p:spPr>
            <a:xfrm>
              <a:off x="4777157" y="867116"/>
              <a:ext cx="366343" cy="0"/>
            </a:xfrm>
            <a:prstGeom prst="line">
              <a:avLst/>
            </a:prstGeom>
            <a:ln w="698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E19F405-92B2-AB4F-8772-537542B83D2F}"/>
                </a:ext>
              </a:extLst>
            </p:cNvPr>
            <p:cNvSpPr/>
            <p:nvPr/>
          </p:nvSpPr>
          <p:spPr>
            <a:xfrm>
              <a:off x="5050970" y="752816"/>
              <a:ext cx="228600" cy="2286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238086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EC22913-098A-4C55-B0D7-FF516526D9F5}" type="datetimeFigureOut">
              <a:rPr lang="en-US" smtClean="0"/>
              <a:t>8/30/2021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54391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7AFA913-3030-45AA-901F-9E3FBFF3FC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8082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: to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3920" y="402971"/>
            <a:ext cx="10515600" cy="812800"/>
          </a:xfrm>
        </p:spPr>
        <p:txBody>
          <a:bodyPr anchor="t" anchorCtr="0">
            <a:noAutofit/>
          </a:bodyPr>
          <a:lstStyle>
            <a:lvl1pPr marL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000" b="1" i="0" kern="1200" cap="all" baseline="0" dirty="0">
                <a:solidFill>
                  <a:schemeClr val="tx2"/>
                </a:solidFill>
                <a:latin typeface="Proxima Nova" panose="02000506030000020004" pitchFamily="2" charset="0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94409" y="6356350"/>
            <a:ext cx="3286991" cy="365125"/>
          </a:xfrm>
          <a:prstGeom prst="rect">
            <a:avLst/>
          </a:prstGeom>
        </p:spPr>
        <p:txBody>
          <a:bodyPr/>
          <a:lstStyle/>
          <a:p>
            <a:fld id="{AEC22913-098A-4C55-B0D7-FF516526D9F5}" type="datetimeFigureOut">
              <a:rPr lang="en-US" smtClean="0"/>
              <a:t>8/30/2021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3286991" cy="365125"/>
          </a:xfrm>
          <a:prstGeom prst="rect">
            <a:avLst/>
          </a:prstGeom>
        </p:spPr>
        <p:txBody>
          <a:bodyPr/>
          <a:lstStyle/>
          <a:p>
            <a:fld id="{27AFA913-3030-45AA-901F-9E3FBFF3FC35}" type="slidenum">
              <a:rPr lang="en-US" smtClean="0"/>
              <a:t>‹#›</a:t>
            </a:fld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903C876-707B-B449-B529-2DD947A234E9}"/>
              </a:ext>
            </a:extLst>
          </p:cNvPr>
          <p:cNvGrpSpPr/>
          <p:nvPr userDrawn="1"/>
        </p:nvGrpSpPr>
        <p:grpSpPr>
          <a:xfrm>
            <a:off x="0" y="532065"/>
            <a:ext cx="502413" cy="228600"/>
            <a:chOff x="4777157" y="752816"/>
            <a:chExt cx="502413" cy="228600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1CAFF9A4-7DF6-0240-93D9-1FF5D0379090}"/>
                </a:ext>
              </a:extLst>
            </p:cNvPr>
            <p:cNvCxnSpPr>
              <a:cxnSpLocks/>
            </p:cNvCxnSpPr>
            <p:nvPr/>
          </p:nvCxnSpPr>
          <p:spPr>
            <a:xfrm>
              <a:off x="4777157" y="867116"/>
              <a:ext cx="366343" cy="0"/>
            </a:xfrm>
            <a:prstGeom prst="line">
              <a:avLst/>
            </a:prstGeom>
            <a:ln w="698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E19F405-92B2-AB4F-8772-537542B83D2F}"/>
                </a:ext>
              </a:extLst>
            </p:cNvPr>
            <p:cNvSpPr/>
            <p:nvPr/>
          </p:nvSpPr>
          <p:spPr>
            <a:xfrm>
              <a:off x="5050970" y="752816"/>
              <a:ext cx="228600" cy="2286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100413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SK 1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3920" y="402971"/>
            <a:ext cx="10515600" cy="812800"/>
          </a:xfrm>
        </p:spPr>
        <p:txBody>
          <a:bodyPr anchor="t" anchorCtr="0">
            <a:noAutofit/>
          </a:bodyPr>
          <a:lstStyle>
            <a:lvl1pPr marL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000" b="1" i="0" kern="1200" cap="all" baseline="0" dirty="0">
                <a:solidFill>
                  <a:schemeClr val="tx2"/>
                </a:solidFill>
                <a:latin typeface="Proxima Nova" panose="02000506030000020004" pitchFamily="2" charset="0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94409" y="6356350"/>
            <a:ext cx="3286991" cy="365125"/>
          </a:xfrm>
          <a:prstGeom prst="rect">
            <a:avLst/>
          </a:prstGeom>
        </p:spPr>
        <p:txBody>
          <a:bodyPr/>
          <a:lstStyle/>
          <a:p>
            <a:fld id="{AEC22913-098A-4C55-B0D7-FF516526D9F5}" type="datetimeFigureOut">
              <a:rPr lang="en-US" smtClean="0"/>
              <a:t>8/30/2021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3286991" cy="365125"/>
          </a:xfrm>
          <a:prstGeom prst="rect">
            <a:avLst/>
          </a:prstGeom>
        </p:spPr>
        <p:txBody>
          <a:bodyPr/>
          <a:lstStyle/>
          <a:p>
            <a:fld id="{27AFA913-3030-45AA-901F-9E3FBFF3FC35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7E94B96-19D8-2849-9883-2C2F17D844B7}"/>
              </a:ext>
            </a:extLst>
          </p:cNvPr>
          <p:cNvGrpSpPr/>
          <p:nvPr userDrawn="1"/>
        </p:nvGrpSpPr>
        <p:grpSpPr>
          <a:xfrm>
            <a:off x="0" y="532065"/>
            <a:ext cx="502413" cy="228600"/>
            <a:chOff x="4777157" y="752816"/>
            <a:chExt cx="502413" cy="228600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26D5E001-A941-D045-99A2-2FECAD8D46A3}"/>
                </a:ext>
              </a:extLst>
            </p:cNvPr>
            <p:cNvCxnSpPr>
              <a:cxnSpLocks/>
            </p:cNvCxnSpPr>
            <p:nvPr/>
          </p:nvCxnSpPr>
          <p:spPr>
            <a:xfrm>
              <a:off x="4777157" y="867116"/>
              <a:ext cx="366343" cy="0"/>
            </a:xfrm>
            <a:prstGeom prst="line">
              <a:avLst/>
            </a:prstGeom>
            <a:ln w="698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1365AAB-7129-3A42-846F-F6EE4B2CA124}"/>
                </a:ext>
              </a:extLst>
            </p:cNvPr>
            <p:cNvSpPr/>
            <p:nvPr/>
          </p:nvSpPr>
          <p:spPr>
            <a:xfrm>
              <a:off x="5050970" y="752816"/>
              <a:ext cx="228600" cy="2286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556724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vesting early: to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3920" y="402971"/>
            <a:ext cx="10515600" cy="812800"/>
          </a:xfrm>
        </p:spPr>
        <p:txBody>
          <a:bodyPr anchor="t" anchorCtr="0">
            <a:noAutofit/>
          </a:bodyPr>
          <a:lstStyle>
            <a:lvl1pPr marL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000" b="1" i="0" kern="1200" cap="all" baseline="0" dirty="0">
                <a:solidFill>
                  <a:schemeClr val="accent4"/>
                </a:solidFill>
                <a:latin typeface="Proxima Nova" panose="02000506030000020004" pitchFamily="2" charset="0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94409" y="6356350"/>
            <a:ext cx="3286991" cy="365125"/>
          </a:xfrm>
          <a:prstGeom prst="rect">
            <a:avLst/>
          </a:prstGeom>
        </p:spPr>
        <p:txBody>
          <a:bodyPr/>
          <a:lstStyle/>
          <a:p>
            <a:fld id="{AEC22913-098A-4C55-B0D7-FF516526D9F5}" type="datetimeFigureOut">
              <a:rPr lang="en-US" smtClean="0"/>
              <a:t>8/30/2021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3286991" cy="365125"/>
          </a:xfrm>
          <a:prstGeom prst="rect">
            <a:avLst/>
          </a:prstGeom>
        </p:spPr>
        <p:txBody>
          <a:bodyPr/>
          <a:lstStyle/>
          <a:p>
            <a:fld id="{27AFA913-3030-45AA-901F-9E3FBFF3FC35}" type="slidenum">
              <a:rPr lang="en-US" smtClean="0"/>
              <a:t>‹#›</a:t>
            </a:fld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D4BDF22-A00B-BF47-BF65-2FEC690A6782}"/>
              </a:ext>
            </a:extLst>
          </p:cNvPr>
          <p:cNvGrpSpPr/>
          <p:nvPr userDrawn="1"/>
        </p:nvGrpSpPr>
        <p:grpSpPr>
          <a:xfrm>
            <a:off x="0" y="532065"/>
            <a:ext cx="502413" cy="228600"/>
            <a:chOff x="4777157" y="752816"/>
            <a:chExt cx="502413" cy="228600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1EA4D2E3-7379-7F41-853F-8EB0D132E21B}"/>
                </a:ext>
              </a:extLst>
            </p:cNvPr>
            <p:cNvCxnSpPr>
              <a:cxnSpLocks/>
            </p:cNvCxnSpPr>
            <p:nvPr/>
          </p:nvCxnSpPr>
          <p:spPr>
            <a:xfrm>
              <a:off x="4777157" y="867116"/>
              <a:ext cx="366343" cy="0"/>
            </a:xfrm>
            <a:prstGeom prst="line">
              <a:avLst/>
            </a:prstGeom>
            <a:ln w="698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A3254326-C251-8445-8E90-3031D5189955}"/>
                </a:ext>
              </a:extLst>
            </p:cNvPr>
            <p:cNvSpPr/>
            <p:nvPr/>
          </p:nvSpPr>
          <p:spPr>
            <a:xfrm>
              <a:off x="5050970" y="752816"/>
              <a:ext cx="228600" cy="2286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481729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vesting early: detai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3920" y="312637"/>
            <a:ext cx="4941932" cy="1515281"/>
          </a:xfrm>
        </p:spPr>
        <p:txBody>
          <a:bodyPr anchor="t" anchorCtr="0">
            <a:noAutofit/>
          </a:bodyPr>
          <a:lstStyle>
            <a:lvl1pPr marL="0"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3600" b="0" i="0" kern="1200" cap="none" baseline="0" dirty="0">
                <a:solidFill>
                  <a:schemeClr val="accent4"/>
                </a:solidFill>
                <a:latin typeface="Proxima Nova" panose="02000506030000020004" pitchFamily="2" charset="0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94409" y="6356350"/>
            <a:ext cx="3286991" cy="365125"/>
          </a:xfrm>
          <a:prstGeom prst="rect">
            <a:avLst/>
          </a:prstGeom>
        </p:spPr>
        <p:txBody>
          <a:bodyPr/>
          <a:lstStyle/>
          <a:p>
            <a:fld id="{AEC22913-098A-4C55-B0D7-FF516526D9F5}" type="datetimeFigureOut">
              <a:rPr lang="en-US" smtClean="0"/>
              <a:t>8/30/2021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3286991" cy="365125"/>
          </a:xfrm>
          <a:prstGeom prst="rect">
            <a:avLst/>
          </a:prstGeom>
        </p:spPr>
        <p:txBody>
          <a:bodyPr/>
          <a:lstStyle/>
          <a:p>
            <a:fld id="{27AFA913-3030-45AA-901F-9E3FBFF3FC35}" type="slidenum">
              <a:rPr lang="en-US" smtClean="0"/>
              <a:t>‹#›</a:t>
            </a:fld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D4BDF22-A00B-BF47-BF65-2FEC690A6782}"/>
              </a:ext>
            </a:extLst>
          </p:cNvPr>
          <p:cNvGrpSpPr/>
          <p:nvPr userDrawn="1"/>
        </p:nvGrpSpPr>
        <p:grpSpPr>
          <a:xfrm>
            <a:off x="0" y="532065"/>
            <a:ext cx="502413" cy="228600"/>
            <a:chOff x="4777157" y="752816"/>
            <a:chExt cx="502413" cy="228600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1EA4D2E3-7379-7F41-853F-8EB0D132E21B}"/>
                </a:ext>
              </a:extLst>
            </p:cNvPr>
            <p:cNvCxnSpPr>
              <a:cxnSpLocks/>
            </p:cNvCxnSpPr>
            <p:nvPr/>
          </p:nvCxnSpPr>
          <p:spPr>
            <a:xfrm>
              <a:off x="4777157" y="867116"/>
              <a:ext cx="366343" cy="0"/>
            </a:xfrm>
            <a:prstGeom prst="line">
              <a:avLst/>
            </a:prstGeom>
            <a:ln w="698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A3254326-C251-8445-8E90-3031D5189955}"/>
                </a:ext>
              </a:extLst>
            </p:cNvPr>
            <p:cNvSpPr/>
            <p:nvPr/>
          </p:nvSpPr>
          <p:spPr>
            <a:xfrm>
              <a:off x="5050970" y="752816"/>
              <a:ext cx="228600" cy="2286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33F716C3-F08B-4B49-88E0-FC8F62D5B626}"/>
              </a:ext>
            </a:extLst>
          </p:cNvPr>
          <p:cNvSpPr/>
          <p:nvPr userDrawn="1"/>
        </p:nvSpPr>
        <p:spPr>
          <a:xfrm>
            <a:off x="6196017" y="0"/>
            <a:ext cx="5995983" cy="6858000"/>
          </a:xfrm>
          <a:prstGeom prst="rect">
            <a:avLst/>
          </a:prstGeom>
          <a:solidFill>
            <a:schemeClr val="accent4">
              <a:lumMod val="20000"/>
              <a:lumOff val="80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3474AA5-2A5B-4049-879B-9C3FE0715BC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33920" y="1999352"/>
            <a:ext cx="4596986" cy="3265172"/>
          </a:xfrm>
        </p:spPr>
        <p:txBody>
          <a:bodyPr/>
          <a:lstStyle>
            <a:lvl1pPr marL="0" indent="0">
              <a:buNone/>
              <a:defRPr lang="en-US" sz="2800" kern="1200" dirty="0" smtClean="0">
                <a:solidFill>
                  <a:schemeClr val="tx2">
                    <a:lumMod val="50000"/>
                  </a:schemeClr>
                </a:solidFill>
                <a:latin typeface="Proxima Nova" panose="02000506030000020004" pitchFamily="2" charset="0"/>
                <a:ea typeface="+mn-ea"/>
                <a:cs typeface="+mn-cs"/>
              </a:defRPr>
            </a:lvl1pPr>
            <a:lvl2pPr marL="411480" indent="0">
              <a:buNone/>
              <a:defRPr lang="en-US" sz="2800" kern="1200" dirty="0" smtClean="0">
                <a:solidFill>
                  <a:schemeClr val="tx2">
                    <a:lumMod val="50000"/>
                  </a:schemeClr>
                </a:solidFill>
                <a:latin typeface="Proxima Nova" panose="02000506030000020004" pitchFamily="2" charset="0"/>
                <a:ea typeface="+mn-ea"/>
                <a:cs typeface="+mn-cs"/>
              </a:defRPr>
            </a:lvl2pPr>
            <a:lvl3pPr marL="411480" indent="0">
              <a:buNone/>
              <a:defRPr lang="en-US" sz="2800" kern="1200" dirty="0" smtClean="0">
                <a:solidFill>
                  <a:schemeClr val="tx2">
                    <a:lumMod val="50000"/>
                  </a:schemeClr>
                </a:solidFill>
                <a:latin typeface="Proxima Nova" panose="02000506030000020004" pitchFamily="2" charset="0"/>
                <a:ea typeface="+mn-ea"/>
                <a:cs typeface="+mn-cs"/>
              </a:defRPr>
            </a:lvl3pPr>
            <a:lvl4pPr marL="1371600" indent="0">
              <a:buNone/>
              <a:defRPr lang="en-US" sz="2800" kern="1200" dirty="0" smtClean="0">
                <a:solidFill>
                  <a:schemeClr val="tx2">
                    <a:lumMod val="50000"/>
                  </a:schemeClr>
                </a:solidFill>
                <a:latin typeface="Proxima Nova" panose="02000506030000020004" pitchFamily="2" charset="0"/>
                <a:ea typeface="+mn-ea"/>
                <a:cs typeface="+mn-cs"/>
              </a:defRPr>
            </a:lvl4pPr>
            <a:lvl5pPr marL="1828800" indent="0">
              <a:buNone/>
              <a:defRPr lang="en-US" sz="2800" kern="1200" dirty="0">
                <a:solidFill>
                  <a:schemeClr val="tx2">
                    <a:lumMod val="50000"/>
                  </a:schemeClr>
                </a:solidFill>
                <a:latin typeface="Proxima Nova" panose="02000506030000020004" pitchFamily="2" charset="0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</a:t>
            </a:r>
          </a:p>
        </p:txBody>
      </p:sp>
    </p:spTree>
    <p:extLst>
      <p:ext uri="{BB962C8B-B14F-4D97-AF65-F5344CB8AC3E}">
        <p14:creationId xmlns:p14="http://schemas.microsoft.com/office/powerpoint/2010/main" val="15491464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staining the gain: to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3920" y="402971"/>
            <a:ext cx="10515600" cy="993827"/>
          </a:xfrm>
        </p:spPr>
        <p:txBody>
          <a:bodyPr anchor="t" anchorCtr="0">
            <a:noAutofit/>
          </a:bodyPr>
          <a:lstStyle>
            <a:lvl1pPr marL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000" kern="1200" dirty="0">
                <a:solidFill>
                  <a:srgbClr val="3264AF"/>
                </a:solidFill>
                <a:latin typeface="Proxima Nova" panose="02000506030000020004" pitchFamily="2" charset="0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94409" y="6356350"/>
            <a:ext cx="3286991" cy="365125"/>
          </a:xfrm>
          <a:prstGeom prst="rect">
            <a:avLst/>
          </a:prstGeom>
        </p:spPr>
        <p:txBody>
          <a:bodyPr/>
          <a:lstStyle/>
          <a:p>
            <a:fld id="{AEC22913-098A-4C55-B0D7-FF516526D9F5}" type="datetimeFigureOut">
              <a:rPr lang="en-US" smtClean="0"/>
              <a:t>8/30/2021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3286991" cy="365125"/>
          </a:xfrm>
          <a:prstGeom prst="rect">
            <a:avLst/>
          </a:prstGeom>
        </p:spPr>
        <p:txBody>
          <a:bodyPr/>
          <a:lstStyle/>
          <a:p>
            <a:fld id="{27AFA913-3030-45AA-901F-9E3FBFF3FC35}" type="slidenum">
              <a:rPr lang="en-US" smtClean="0"/>
              <a:t>‹#›</a:t>
            </a:fld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68006BA-8846-E04D-920E-69B3C4DA0CE4}"/>
              </a:ext>
            </a:extLst>
          </p:cNvPr>
          <p:cNvGrpSpPr/>
          <p:nvPr userDrawn="1"/>
        </p:nvGrpSpPr>
        <p:grpSpPr>
          <a:xfrm>
            <a:off x="0" y="532065"/>
            <a:ext cx="502413" cy="228600"/>
            <a:chOff x="4777157" y="752816"/>
            <a:chExt cx="502413" cy="228600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D1473E18-7943-8547-A276-04980918946D}"/>
                </a:ext>
              </a:extLst>
            </p:cNvPr>
            <p:cNvCxnSpPr>
              <a:cxnSpLocks/>
            </p:cNvCxnSpPr>
            <p:nvPr/>
          </p:nvCxnSpPr>
          <p:spPr>
            <a:xfrm>
              <a:off x="4777157" y="867116"/>
              <a:ext cx="366343" cy="0"/>
            </a:xfrm>
            <a:prstGeom prst="line">
              <a:avLst/>
            </a:prstGeom>
            <a:ln w="698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2A5B5030-1AEC-FE49-99A4-4793E3B000C2}"/>
                </a:ext>
              </a:extLst>
            </p:cNvPr>
            <p:cNvSpPr/>
            <p:nvPr/>
          </p:nvSpPr>
          <p:spPr>
            <a:xfrm>
              <a:off x="5050970" y="752816"/>
              <a:ext cx="228600" cy="2286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19392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9C465E-6F8C-4461-B8D1-B9FEA138D7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8A2173-F48B-46D3-829B-E6DFE57BA6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34D260-751D-44B5-9929-39DE719629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B6860-39B9-418B-B191-3684F701B5A7}" type="datetimeFigureOut">
              <a:rPr lang="en-US" smtClean="0"/>
              <a:t>8/30/2021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CA60E8-B93D-44E9-BD06-0A11BA844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7ED8FE-FAEE-4D1E-A81C-87CF14B695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A3DBB-339A-494D-9E8A-A67C7807DA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7480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staining: detai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3920" y="305913"/>
            <a:ext cx="4941932" cy="1515281"/>
          </a:xfrm>
        </p:spPr>
        <p:txBody>
          <a:bodyPr anchor="t" anchorCtr="0">
            <a:noAutofit/>
          </a:bodyPr>
          <a:lstStyle>
            <a:lvl1pPr marL="0"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3600" b="0" i="0" kern="1200" cap="none" baseline="0" dirty="0">
                <a:solidFill>
                  <a:schemeClr val="accent2"/>
                </a:solidFill>
                <a:latin typeface="Proxima Nova" panose="02000506030000020004" pitchFamily="2" charset="0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94409" y="6356350"/>
            <a:ext cx="3286991" cy="365125"/>
          </a:xfrm>
          <a:prstGeom prst="rect">
            <a:avLst/>
          </a:prstGeom>
        </p:spPr>
        <p:txBody>
          <a:bodyPr/>
          <a:lstStyle/>
          <a:p>
            <a:fld id="{AEC22913-098A-4C55-B0D7-FF516526D9F5}" type="datetimeFigureOut">
              <a:rPr lang="en-US" smtClean="0"/>
              <a:t>8/30/2021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3286991" cy="365125"/>
          </a:xfrm>
          <a:prstGeom prst="rect">
            <a:avLst/>
          </a:prstGeom>
        </p:spPr>
        <p:txBody>
          <a:bodyPr/>
          <a:lstStyle/>
          <a:p>
            <a:fld id="{27AFA913-3030-45AA-901F-9E3FBFF3FC35}" type="slidenum">
              <a:rPr lang="en-US" smtClean="0"/>
              <a:t>‹#›</a:t>
            </a:fld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D4BDF22-A00B-BF47-BF65-2FEC690A6782}"/>
              </a:ext>
            </a:extLst>
          </p:cNvPr>
          <p:cNvGrpSpPr/>
          <p:nvPr userDrawn="1"/>
        </p:nvGrpSpPr>
        <p:grpSpPr>
          <a:xfrm>
            <a:off x="0" y="532065"/>
            <a:ext cx="502413" cy="228600"/>
            <a:chOff x="4777157" y="752816"/>
            <a:chExt cx="502413" cy="228600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1EA4D2E3-7379-7F41-853F-8EB0D132E21B}"/>
                </a:ext>
              </a:extLst>
            </p:cNvPr>
            <p:cNvCxnSpPr>
              <a:cxnSpLocks/>
            </p:cNvCxnSpPr>
            <p:nvPr/>
          </p:nvCxnSpPr>
          <p:spPr>
            <a:xfrm>
              <a:off x="4777157" y="867116"/>
              <a:ext cx="366343" cy="0"/>
            </a:xfrm>
            <a:prstGeom prst="line">
              <a:avLst/>
            </a:prstGeom>
            <a:ln w="698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A3254326-C251-8445-8E90-3031D5189955}"/>
                </a:ext>
              </a:extLst>
            </p:cNvPr>
            <p:cNvSpPr/>
            <p:nvPr/>
          </p:nvSpPr>
          <p:spPr>
            <a:xfrm>
              <a:off x="5050970" y="752816"/>
              <a:ext cx="228600" cy="2286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33F716C3-F08B-4B49-88E0-FC8F62D5B626}"/>
              </a:ext>
            </a:extLst>
          </p:cNvPr>
          <p:cNvSpPr/>
          <p:nvPr userDrawn="1"/>
        </p:nvSpPr>
        <p:spPr>
          <a:xfrm>
            <a:off x="6196017" y="0"/>
            <a:ext cx="5995983" cy="6858000"/>
          </a:xfrm>
          <a:prstGeom prst="rect">
            <a:avLst/>
          </a:prstGeom>
          <a:solidFill>
            <a:schemeClr val="accent2">
              <a:lumMod val="20000"/>
              <a:lumOff val="8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4944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munities matter: to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3920" y="402336"/>
            <a:ext cx="10515600" cy="993827"/>
          </a:xfrm>
        </p:spPr>
        <p:txBody>
          <a:bodyPr anchor="t" anchorCtr="0">
            <a:noAutofit/>
          </a:bodyPr>
          <a:lstStyle>
            <a:lvl1pPr marL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000" kern="1200" dirty="0">
                <a:solidFill>
                  <a:schemeClr val="accent1"/>
                </a:solidFill>
                <a:latin typeface="Proxima Nova" panose="02000506030000020004" pitchFamily="2" charset="0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94409" y="6356350"/>
            <a:ext cx="3286991" cy="365125"/>
          </a:xfrm>
          <a:prstGeom prst="rect">
            <a:avLst/>
          </a:prstGeom>
        </p:spPr>
        <p:txBody>
          <a:bodyPr/>
          <a:lstStyle/>
          <a:p>
            <a:fld id="{AEC22913-098A-4C55-B0D7-FF516526D9F5}" type="datetimeFigureOut">
              <a:rPr lang="en-US" smtClean="0"/>
              <a:t>8/30/2021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3286991" cy="365125"/>
          </a:xfrm>
          <a:prstGeom prst="rect">
            <a:avLst/>
          </a:prstGeom>
        </p:spPr>
        <p:txBody>
          <a:bodyPr/>
          <a:lstStyle/>
          <a:p>
            <a:fld id="{27AFA913-3030-45AA-901F-9E3FBFF3FC35}" type="slidenum">
              <a:rPr lang="en-US" smtClean="0"/>
              <a:t>‹#›</a:t>
            </a:fld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7D5AA8D-D387-D74E-B86F-1375262761F7}"/>
              </a:ext>
            </a:extLst>
          </p:cNvPr>
          <p:cNvGrpSpPr/>
          <p:nvPr userDrawn="1"/>
        </p:nvGrpSpPr>
        <p:grpSpPr>
          <a:xfrm>
            <a:off x="0" y="532065"/>
            <a:ext cx="502413" cy="228600"/>
            <a:chOff x="4777157" y="752816"/>
            <a:chExt cx="502413" cy="228600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AB7C2F04-12F0-3D4D-B1BA-EE6EEB52901A}"/>
                </a:ext>
              </a:extLst>
            </p:cNvPr>
            <p:cNvCxnSpPr>
              <a:cxnSpLocks/>
            </p:cNvCxnSpPr>
            <p:nvPr/>
          </p:nvCxnSpPr>
          <p:spPr>
            <a:xfrm>
              <a:off x="4777157" y="867116"/>
              <a:ext cx="366343" cy="0"/>
            </a:xfrm>
            <a:prstGeom prst="line">
              <a:avLst/>
            </a:prstGeom>
            <a:ln w="698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F55A0506-93C0-584B-B29E-1093938B1510}"/>
                </a:ext>
              </a:extLst>
            </p:cNvPr>
            <p:cNvSpPr/>
            <p:nvPr/>
          </p:nvSpPr>
          <p:spPr>
            <a:xfrm>
              <a:off x="5050970" y="752816"/>
              <a:ext cx="228600" cy="2286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513013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ustaining: detai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3920" y="305913"/>
            <a:ext cx="4941932" cy="1515281"/>
          </a:xfrm>
        </p:spPr>
        <p:txBody>
          <a:bodyPr anchor="t" anchorCtr="0">
            <a:noAutofit/>
          </a:bodyPr>
          <a:lstStyle>
            <a:lvl1pPr marL="0"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3600" b="0" i="0" kern="1200" cap="none" baseline="0" dirty="0">
                <a:solidFill>
                  <a:schemeClr val="accent1"/>
                </a:solidFill>
                <a:latin typeface="Proxima Nova" panose="02000506030000020004" pitchFamily="2" charset="0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94409" y="6356350"/>
            <a:ext cx="3286991" cy="365125"/>
          </a:xfrm>
          <a:prstGeom prst="rect">
            <a:avLst/>
          </a:prstGeom>
        </p:spPr>
        <p:txBody>
          <a:bodyPr/>
          <a:lstStyle/>
          <a:p>
            <a:fld id="{AEC22913-098A-4C55-B0D7-FF516526D9F5}" type="datetimeFigureOut">
              <a:rPr lang="en-US" smtClean="0"/>
              <a:t>8/30/2021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3286991" cy="365125"/>
          </a:xfrm>
          <a:prstGeom prst="rect">
            <a:avLst/>
          </a:prstGeom>
        </p:spPr>
        <p:txBody>
          <a:bodyPr/>
          <a:lstStyle/>
          <a:p>
            <a:fld id="{27AFA913-3030-45AA-901F-9E3FBFF3FC35}" type="slidenum">
              <a:rPr lang="en-US" smtClean="0"/>
              <a:t>‹#›</a:t>
            </a:fld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D4BDF22-A00B-BF47-BF65-2FEC690A6782}"/>
              </a:ext>
            </a:extLst>
          </p:cNvPr>
          <p:cNvGrpSpPr/>
          <p:nvPr userDrawn="1"/>
        </p:nvGrpSpPr>
        <p:grpSpPr>
          <a:xfrm>
            <a:off x="0" y="532065"/>
            <a:ext cx="502413" cy="228600"/>
            <a:chOff x="4777157" y="752816"/>
            <a:chExt cx="502413" cy="228600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1EA4D2E3-7379-7F41-853F-8EB0D132E21B}"/>
                </a:ext>
              </a:extLst>
            </p:cNvPr>
            <p:cNvCxnSpPr>
              <a:cxnSpLocks/>
            </p:cNvCxnSpPr>
            <p:nvPr/>
          </p:nvCxnSpPr>
          <p:spPr>
            <a:xfrm>
              <a:off x="4777157" y="867116"/>
              <a:ext cx="366343" cy="0"/>
            </a:xfrm>
            <a:prstGeom prst="line">
              <a:avLst/>
            </a:prstGeom>
            <a:ln w="698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A3254326-C251-8445-8E90-3031D5189955}"/>
                </a:ext>
              </a:extLst>
            </p:cNvPr>
            <p:cNvSpPr/>
            <p:nvPr/>
          </p:nvSpPr>
          <p:spPr>
            <a:xfrm>
              <a:off x="5050970" y="752816"/>
              <a:ext cx="228600" cy="2286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33F716C3-F08B-4B49-88E0-FC8F62D5B626}"/>
              </a:ext>
            </a:extLst>
          </p:cNvPr>
          <p:cNvSpPr/>
          <p:nvPr userDrawn="1"/>
        </p:nvSpPr>
        <p:spPr>
          <a:xfrm>
            <a:off x="6196017" y="0"/>
            <a:ext cx="5995983" cy="6858000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83886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melessness prevention: to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3920" y="402336"/>
            <a:ext cx="10515600" cy="993827"/>
          </a:xfrm>
        </p:spPr>
        <p:txBody>
          <a:bodyPr anchor="t" anchorCtr="0">
            <a:noAutofit/>
          </a:bodyPr>
          <a:lstStyle>
            <a:lvl1pPr marL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000" kern="1200" dirty="0">
                <a:solidFill>
                  <a:schemeClr val="accent3"/>
                </a:solidFill>
                <a:latin typeface="Proxima Nova" panose="02000506030000020004" pitchFamily="2" charset="0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94409" y="6356350"/>
            <a:ext cx="3286991" cy="365125"/>
          </a:xfrm>
          <a:prstGeom prst="rect">
            <a:avLst/>
          </a:prstGeom>
        </p:spPr>
        <p:txBody>
          <a:bodyPr/>
          <a:lstStyle/>
          <a:p>
            <a:fld id="{AEC22913-098A-4C55-B0D7-FF516526D9F5}" type="datetimeFigureOut">
              <a:rPr lang="en-US" smtClean="0"/>
              <a:t>8/30/2021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3286991" cy="365125"/>
          </a:xfrm>
          <a:prstGeom prst="rect">
            <a:avLst/>
          </a:prstGeom>
        </p:spPr>
        <p:txBody>
          <a:bodyPr/>
          <a:lstStyle/>
          <a:p>
            <a:fld id="{27AFA913-3030-45AA-901F-9E3FBFF3FC35}" type="slidenum">
              <a:rPr lang="en-US" smtClean="0"/>
              <a:t>‹#›</a:t>
            </a:fld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D4B8CD2-AAE5-2E4A-93A1-BCEE3D0BB7DA}"/>
              </a:ext>
            </a:extLst>
          </p:cNvPr>
          <p:cNvGrpSpPr/>
          <p:nvPr userDrawn="1"/>
        </p:nvGrpSpPr>
        <p:grpSpPr>
          <a:xfrm>
            <a:off x="0" y="532065"/>
            <a:ext cx="502413" cy="228600"/>
            <a:chOff x="4777157" y="752816"/>
            <a:chExt cx="502413" cy="228600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70A9F474-4DFF-D340-BA62-F56F1563D65C}"/>
                </a:ext>
              </a:extLst>
            </p:cNvPr>
            <p:cNvCxnSpPr>
              <a:cxnSpLocks/>
            </p:cNvCxnSpPr>
            <p:nvPr/>
          </p:nvCxnSpPr>
          <p:spPr>
            <a:xfrm>
              <a:off x="4777157" y="867116"/>
              <a:ext cx="366343" cy="0"/>
            </a:xfrm>
            <a:prstGeom prst="line">
              <a:avLst/>
            </a:prstGeom>
            <a:ln w="698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1936DEC4-B47A-5C4F-99CC-BD4B902D4108}"/>
                </a:ext>
              </a:extLst>
            </p:cNvPr>
            <p:cNvSpPr/>
            <p:nvPr/>
          </p:nvSpPr>
          <p:spPr>
            <a:xfrm>
              <a:off x="5050970" y="752816"/>
              <a:ext cx="228600" cy="2286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6606190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ustaining: detai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3920" y="305913"/>
            <a:ext cx="4941932" cy="1515281"/>
          </a:xfrm>
        </p:spPr>
        <p:txBody>
          <a:bodyPr anchor="t" anchorCtr="0">
            <a:noAutofit/>
          </a:bodyPr>
          <a:lstStyle>
            <a:lvl1pPr marL="0"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3600" b="0" i="0" kern="1200" cap="none" baseline="0" dirty="0">
                <a:solidFill>
                  <a:schemeClr val="accent3"/>
                </a:solidFill>
                <a:latin typeface="Proxima Nova" panose="02000506030000020004" pitchFamily="2" charset="0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94409" y="6356350"/>
            <a:ext cx="3286991" cy="365125"/>
          </a:xfrm>
          <a:prstGeom prst="rect">
            <a:avLst/>
          </a:prstGeom>
        </p:spPr>
        <p:txBody>
          <a:bodyPr/>
          <a:lstStyle/>
          <a:p>
            <a:fld id="{AEC22913-098A-4C55-B0D7-FF516526D9F5}" type="datetimeFigureOut">
              <a:rPr lang="en-US" smtClean="0"/>
              <a:t>8/30/2021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3286991" cy="365125"/>
          </a:xfrm>
          <a:prstGeom prst="rect">
            <a:avLst/>
          </a:prstGeom>
        </p:spPr>
        <p:txBody>
          <a:bodyPr/>
          <a:lstStyle/>
          <a:p>
            <a:fld id="{27AFA913-3030-45AA-901F-9E3FBFF3FC35}" type="slidenum">
              <a:rPr lang="en-US" smtClean="0"/>
              <a:t>‹#›</a:t>
            </a:fld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D4BDF22-A00B-BF47-BF65-2FEC690A6782}"/>
              </a:ext>
            </a:extLst>
          </p:cNvPr>
          <p:cNvGrpSpPr/>
          <p:nvPr userDrawn="1"/>
        </p:nvGrpSpPr>
        <p:grpSpPr>
          <a:xfrm>
            <a:off x="0" y="532065"/>
            <a:ext cx="502413" cy="228600"/>
            <a:chOff x="4777157" y="752816"/>
            <a:chExt cx="502413" cy="228600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1EA4D2E3-7379-7F41-853F-8EB0D132E21B}"/>
                </a:ext>
              </a:extLst>
            </p:cNvPr>
            <p:cNvCxnSpPr>
              <a:cxnSpLocks/>
            </p:cNvCxnSpPr>
            <p:nvPr/>
          </p:nvCxnSpPr>
          <p:spPr>
            <a:xfrm>
              <a:off x="4777157" y="867116"/>
              <a:ext cx="366343" cy="0"/>
            </a:xfrm>
            <a:prstGeom prst="line">
              <a:avLst/>
            </a:prstGeom>
            <a:ln w="698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A3254326-C251-8445-8E90-3031D5189955}"/>
                </a:ext>
              </a:extLst>
            </p:cNvPr>
            <p:cNvSpPr/>
            <p:nvPr/>
          </p:nvSpPr>
          <p:spPr>
            <a:xfrm>
              <a:off x="5050970" y="752816"/>
              <a:ext cx="228600" cy="2286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33F716C3-F08B-4B49-88E0-FC8F62D5B626}"/>
              </a:ext>
            </a:extLst>
          </p:cNvPr>
          <p:cNvSpPr/>
          <p:nvPr userDrawn="1"/>
        </p:nvSpPr>
        <p:spPr>
          <a:xfrm>
            <a:off x="6196017" y="0"/>
            <a:ext cx="5995983" cy="6858000"/>
          </a:xfrm>
          <a:prstGeom prst="rect">
            <a:avLst/>
          </a:prstGeom>
          <a:solidFill>
            <a:schemeClr val="accent3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16497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asuring Results: to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088" y="402336"/>
            <a:ext cx="10515600" cy="993827"/>
          </a:xfrm>
        </p:spPr>
        <p:txBody>
          <a:bodyPr anchor="t" anchorCtr="0">
            <a:noAutofit/>
          </a:bodyPr>
          <a:lstStyle>
            <a:lvl1pPr marL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000" kern="1200" dirty="0">
                <a:solidFill>
                  <a:schemeClr val="accent5"/>
                </a:solidFill>
                <a:latin typeface="Proxima Nova" panose="02000506030000020004" pitchFamily="2" charset="0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94409" y="6356350"/>
            <a:ext cx="3286991" cy="365125"/>
          </a:xfrm>
          <a:prstGeom prst="rect">
            <a:avLst/>
          </a:prstGeom>
        </p:spPr>
        <p:txBody>
          <a:bodyPr/>
          <a:lstStyle/>
          <a:p>
            <a:fld id="{AEC22913-098A-4C55-B0D7-FF516526D9F5}" type="datetimeFigureOut">
              <a:rPr lang="en-US" smtClean="0"/>
              <a:t>8/30/2021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3286991" cy="365125"/>
          </a:xfrm>
          <a:prstGeom prst="rect">
            <a:avLst/>
          </a:prstGeom>
        </p:spPr>
        <p:txBody>
          <a:bodyPr/>
          <a:lstStyle/>
          <a:p>
            <a:fld id="{27AFA913-3030-45AA-901F-9E3FBFF3FC35}" type="slidenum">
              <a:rPr lang="en-US" smtClean="0"/>
              <a:t>‹#›</a:t>
            </a:fld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532BE2A-B512-A047-ACF5-28D960117A59}"/>
              </a:ext>
            </a:extLst>
          </p:cNvPr>
          <p:cNvGrpSpPr/>
          <p:nvPr userDrawn="1"/>
        </p:nvGrpSpPr>
        <p:grpSpPr>
          <a:xfrm>
            <a:off x="0" y="555557"/>
            <a:ext cx="576416" cy="236774"/>
            <a:chOff x="4756560" y="775431"/>
            <a:chExt cx="576416" cy="236774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B28EA2C9-A2F5-734E-9A3D-A2656F8B612A}"/>
                </a:ext>
              </a:extLst>
            </p:cNvPr>
            <p:cNvCxnSpPr>
              <a:cxnSpLocks/>
            </p:cNvCxnSpPr>
            <p:nvPr/>
          </p:nvCxnSpPr>
          <p:spPr>
            <a:xfrm>
              <a:off x="4756560" y="893818"/>
              <a:ext cx="386940" cy="0"/>
            </a:xfrm>
            <a:prstGeom prst="line">
              <a:avLst/>
            </a:prstGeom>
            <a:ln w="825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CF15537C-7680-5A46-A778-73C2DA6E400F}"/>
                </a:ext>
              </a:extLst>
            </p:cNvPr>
            <p:cNvSpPr/>
            <p:nvPr/>
          </p:nvSpPr>
          <p:spPr>
            <a:xfrm>
              <a:off x="5096202" y="775431"/>
              <a:ext cx="236774" cy="236774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7250413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ustaining: detai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3920" y="305913"/>
            <a:ext cx="4941932" cy="1515281"/>
          </a:xfrm>
        </p:spPr>
        <p:txBody>
          <a:bodyPr anchor="t" anchorCtr="0">
            <a:noAutofit/>
          </a:bodyPr>
          <a:lstStyle>
            <a:lvl1pPr marL="0"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3600" b="0" i="0" kern="1200" cap="none" baseline="0" dirty="0">
                <a:solidFill>
                  <a:schemeClr val="accent5"/>
                </a:solidFill>
                <a:latin typeface="Proxima Nova" panose="02000506030000020004" pitchFamily="2" charset="0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94409" y="6356350"/>
            <a:ext cx="3286991" cy="365125"/>
          </a:xfrm>
          <a:prstGeom prst="rect">
            <a:avLst/>
          </a:prstGeom>
        </p:spPr>
        <p:txBody>
          <a:bodyPr/>
          <a:lstStyle/>
          <a:p>
            <a:fld id="{AEC22913-098A-4C55-B0D7-FF516526D9F5}" type="datetimeFigureOut">
              <a:rPr lang="en-US" smtClean="0"/>
              <a:t>8/30/2021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3286991" cy="365125"/>
          </a:xfrm>
          <a:prstGeom prst="rect">
            <a:avLst/>
          </a:prstGeom>
        </p:spPr>
        <p:txBody>
          <a:bodyPr/>
          <a:lstStyle/>
          <a:p>
            <a:fld id="{27AFA913-3030-45AA-901F-9E3FBFF3FC35}" type="slidenum">
              <a:rPr lang="en-US" smtClean="0"/>
              <a:t>‹#›</a:t>
            </a:fld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D4BDF22-A00B-BF47-BF65-2FEC690A6782}"/>
              </a:ext>
            </a:extLst>
          </p:cNvPr>
          <p:cNvGrpSpPr/>
          <p:nvPr userDrawn="1"/>
        </p:nvGrpSpPr>
        <p:grpSpPr>
          <a:xfrm>
            <a:off x="0" y="532065"/>
            <a:ext cx="502413" cy="228600"/>
            <a:chOff x="4777157" y="752816"/>
            <a:chExt cx="502413" cy="228600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1EA4D2E3-7379-7F41-853F-8EB0D132E21B}"/>
                </a:ext>
              </a:extLst>
            </p:cNvPr>
            <p:cNvCxnSpPr>
              <a:cxnSpLocks/>
            </p:cNvCxnSpPr>
            <p:nvPr/>
          </p:nvCxnSpPr>
          <p:spPr>
            <a:xfrm>
              <a:off x="4777157" y="867116"/>
              <a:ext cx="366343" cy="0"/>
            </a:xfrm>
            <a:prstGeom prst="line">
              <a:avLst/>
            </a:prstGeom>
            <a:ln w="698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A3254326-C251-8445-8E90-3031D5189955}"/>
                </a:ext>
              </a:extLst>
            </p:cNvPr>
            <p:cNvSpPr/>
            <p:nvPr/>
          </p:nvSpPr>
          <p:spPr>
            <a:xfrm>
              <a:off x="5050970" y="752816"/>
              <a:ext cx="228600" cy="2286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33F716C3-F08B-4B49-88E0-FC8F62D5B626}"/>
              </a:ext>
            </a:extLst>
          </p:cNvPr>
          <p:cNvSpPr/>
          <p:nvPr userDrawn="1"/>
        </p:nvSpPr>
        <p:spPr>
          <a:xfrm>
            <a:off x="6196017" y="0"/>
            <a:ext cx="5995983" cy="6858000"/>
          </a:xfrm>
          <a:prstGeom prst="rect">
            <a:avLst/>
          </a:prstGeom>
          <a:solidFill>
            <a:schemeClr val="accent5">
              <a:lumMod val="20000"/>
              <a:lumOff val="8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1540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EC22913-098A-4C55-B0D7-FF516526D9F5}" type="datetimeFigureOut">
              <a:rPr lang="en-US" smtClean="0"/>
              <a:t>8/30/2021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154391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7AFA913-3030-45AA-901F-9E3FBFF3FC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15198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59D94-CE1D-4DF9-ABB6-CCFD480F3BA5}" type="datetimeFigureOut">
              <a:rPr lang="en-US" smtClean="0"/>
              <a:t>8/30/2021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2B3C0-5E8B-4F57-83D4-198A2A8FDCB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68880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B19349-06A2-4B87-9D5C-D25A230527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4579A1-904F-4AAE-AE78-1B1D839E5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9E18E6-50C2-4C8C-8725-6682E8D9BA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B6860-39B9-418B-B191-3684F701B5A7}" type="datetimeFigureOut">
              <a:rPr lang="en-US" smtClean="0"/>
              <a:t>8/30/2021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0F9A83-DA62-4A9C-87A0-29F35017E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65E04D-EDA6-499F-8BC9-9B5D596C14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A3DBB-339A-494D-9E8A-A67C7807DA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BDB4E9-F5F7-415C-A299-A7810C4FEA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F521BD-9902-443B-8F3B-F5100D4266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0E8486-8B08-4247-85B0-571EA0B257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6ED93F-79C8-4B3F-9E1F-C1364BCB0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B6860-39B9-418B-B191-3684F701B5A7}" type="datetimeFigureOut">
              <a:rPr lang="en-US" smtClean="0"/>
              <a:t>8/30/2021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2AE592-AEC9-4FFE-9E41-5A2B768D3A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1840D0-9241-4530-B02E-AAF4D629BD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A3DBB-339A-494D-9E8A-A67C7807DA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8946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E0003D-EB2A-4EA0-9728-DBCC708AE3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8D711F-06D1-4D03-AA17-01D722BAD8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AF16E9-28A4-4370-99C1-967D27B5A0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DE764F5-C5CF-47F3-BE72-4E476C0F90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93734C8-2C84-4F3D-8B71-87F91073DCB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A99F7BE-DA54-4790-9F1E-7A7D46D574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B6860-39B9-418B-B191-3684F701B5A7}" type="datetimeFigureOut">
              <a:rPr lang="en-US" smtClean="0"/>
              <a:t>8/30/2021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D14F892-627D-42B7-8FE0-85574105BD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04DB12E-029E-4D56-84BD-14F330638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A3DBB-339A-494D-9E8A-A67C7807DA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372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A11E91-E456-40AC-A67E-E3777330DD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F600569-52DA-413F-AE4F-6A472A66E7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B6860-39B9-418B-B191-3684F701B5A7}" type="datetimeFigureOut">
              <a:rPr lang="en-US" smtClean="0"/>
              <a:t>8/30/2021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1AD40E-4C32-4FE0-B6D1-15F751BE71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619F566-22E0-40BA-80B1-8C5A61A338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A3DBB-339A-494D-9E8A-A67C7807DA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3124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CB1018C-C03E-4B54-A2F6-D55807846D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B6860-39B9-418B-B191-3684F701B5A7}" type="datetimeFigureOut">
              <a:rPr lang="en-US" smtClean="0"/>
              <a:t>8/30/2021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181A93-53EE-4A02-B506-20BAFB2A4B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11D76F-4DB2-40A4-BEBD-8F9D3179D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A3DBB-339A-494D-9E8A-A67C7807DA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9764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A4BEF-2767-40B4-8143-53BE39F24F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6812A0-6F92-4347-95D3-CF02AF0FE6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8FB6FF-B779-4D34-9C2B-6B8417CE43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3ED9DF-123E-4C1E-9910-250026254F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B6860-39B9-418B-B191-3684F701B5A7}" type="datetimeFigureOut">
              <a:rPr lang="en-US" smtClean="0"/>
              <a:t>8/30/2021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10A2FF-2579-4121-8A06-E7F4C24476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EFEA4C-1586-4CB3-8E9A-6DB9189A30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A3DBB-339A-494D-9E8A-A67C7807DA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1178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5BA057-44EC-4E09-B76A-288F791493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54B29CE-B9AD-4450-A882-C9472B3D8E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3C1E6D-9470-4BF0-931E-46B2EF689D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AEBBF1-D5F9-4E55-9213-464479680F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B6860-39B9-418B-B191-3684F701B5A7}" type="datetimeFigureOut">
              <a:rPr lang="en-US" smtClean="0"/>
              <a:t>8/30/2021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6EE9B5-2435-4AF9-B40E-6661F0A0C8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BFCB70-5E9D-4E4C-BD6F-DEB8EE542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A3DBB-339A-494D-9E8A-A67C7807DA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228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D125613-C5D1-4E76-AE21-F0E0C233C0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E0F023-0081-46D3-8FFD-88913DE5E9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ABD27E-5729-45B1-9CD8-59C13AD01D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2B6860-39B9-418B-B191-3684F701B5A7}" type="datetimeFigureOut">
              <a:rPr lang="en-US" smtClean="0"/>
              <a:t>8/30/2021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824ECD-3258-456F-A8A1-80760B7D70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ADDD45-5A47-4F2F-BA42-33059209CA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6A3DBB-339A-494D-9E8A-A67C7807DA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559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920" y="402971"/>
            <a:ext cx="10515600" cy="1000917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714500"/>
            <a:ext cx="10515600" cy="44624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2888" y="6356350"/>
            <a:ext cx="38719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C22913-098A-4C55-B0D7-FF516526D9F5}" type="datetimeFigureOut">
              <a:rPr lang="en-US" smtClean="0"/>
              <a:t>8/30/2021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45632" y="6356350"/>
            <a:ext cx="58078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15288" y="6356350"/>
            <a:ext cx="38719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AFA913-3030-45AA-901F-9E3FBFF3FC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694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  <p:sldLayoutId id="2147483678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3000" b="1" i="0" kern="1200" cap="all" baseline="0" dirty="0">
          <a:solidFill>
            <a:schemeClr val="tx2"/>
          </a:solidFill>
          <a:latin typeface="Proxima Nova" panose="02000506030000020004" pitchFamily="2" charset="0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400" kern="1200">
          <a:solidFill>
            <a:schemeClr val="tx2">
              <a:lumMod val="50000"/>
            </a:schemeClr>
          </a:solidFill>
          <a:latin typeface="Proxima Nova" panose="02000506030000020004" pitchFamily="2" charset="0"/>
          <a:ea typeface="+mn-ea"/>
          <a:cs typeface="+mn-cs"/>
        </a:defRPr>
      </a:lvl1pPr>
      <a:lvl2pPr marL="685800" indent="-27432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2">
              <a:lumMod val="50000"/>
            </a:schemeClr>
          </a:solidFill>
          <a:latin typeface="Proxima Nova" panose="02000506030000020004" pitchFamily="2" charset="0"/>
          <a:ea typeface="+mn-ea"/>
          <a:cs typeface="+mn-cs"/>
        </a:defRPr>
      </a:lvl2pPr>
      <a:lvl3pPr marL="685800" indent="-27432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2">
              <a:lumMod val="50000"/>
            </a:schemeClr>
          </a:solidFill>
          <a:latin typeface="Proxima Nova" panose="02000506030000020004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wmf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5.tmp"/><Relationship Id="rId4" Type="http://schemas.openxmlformats.org/officeDocument/2006/relationships/hyperlink" Target="https://kingcounty.gov/depts/community-human-services/initiatives/best-starts-for-kids/dashboards/health-survey-toc.aspx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gif"/><Relationship Id="rId5" Type="http://schemas.openxmlformats.org/officeDocument/2006/relationships/hyperlink" Target="https://creativecommons.org/licenses/by-sa/3.0/" TargetMode="External"/><Relationship Id="rId4" Type="http://schemas.openxmlformats.org/officeDocument/2006/relationships/hyperlink" Target="http://thecollaboratory.wikidot.com/2015-sociology-iii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kingcounty.gov/elected/executive/constantine/initiatives/racism-public-health-crisis.aspx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kingcounty.gov/elected/executive/equity-social-justice.aspx" TargetMode="Externa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6.xml"/><Relationship Id="rId1" Type="http://schemas.openxmlformats.org/officeDocument/2006/relationships/tags" Target="../tags/tag1.xml"/><Relationship Id="rId5" Type="http://schemas.openxmlformats.org/officeDocument/2006/relationships/image" Target="../media/image2.emf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>
            <a:extLst>
              <a:ext uri="{FF2B5EF4-FFF2-40B4-BE49-F238E27FC236}">
                <a16:creationId xmlns:a16="http://schemas.microsoft.com/office/drawing/2014/main" id="{C2A4321F-C583-5643-AEBB-FD6B4714305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-3450" y="-19146"/>
            <a:ext cx="12192000" cy="6877145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3D6A8F35-D4FD-7C48-8AB1-7363EEFF8CCD}"/>
              </a:ext>
            </a:extLst>
          </p:cNvPr>
          <p:cNvSpPr/>
          <p:nvPr/>
        </p:nvSpPr>
        <p:spPr>
          <a:xfrm>
            <a:off x="3450" y="4502426"/>
            <a:ext cx="12192000" cy="2126974"/>
          </a:xfrm>
          <a:prstGeom prst="rect">
            <a:avLst/>
          </a:prstGeom>
          <a:solidFill>
            <a:schemeClr val="bg1">
              <a:alpha val="7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E48CABC3-8C7E-5D4C-B726-C654F373C11E}"/>
              </a:ext>
            </a:extLst>
          </p:cNvPr>
          <p:cNvSpPr txBox="1">
            <a:spLocks/>
          </p:cNvSpPr>
          <p:nvPr/>
        </p:nvSpPr>
        <p:spPr>
          <a:xfrm>
            <a:off x="704597" y="4740345"/>
            <a:ext cx="8694536" cy="105828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1" dirty="0">
                <a:solidFill>
                  <a:schemeClr val="tx2">
                    <a:lumMod val="75000"/>
                  </a:schemeClr>
                </a:solidFill>
                <a:latin typeface="Proxima Nova" panose="02000506030000020004" pitchFamily="2" charset="0"/>
              </a:rPr>
              <a:t>Data Disaggregation for Equity: Example from King County WA  </a:t>
            </a:r>
            <a:endParaRPr lang="en-US" sz="4000" dirty="0">
              <a:solidFill>
                <a:schemeClr val="tx2">
                  <a:lumMod val="75000"/>
                </a:schemeClr>
              </a:solidFill>
              <a:latin typeface="Proxima Nova" panose="02000506030000020004" pitchFamily="2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5D2DCAF-E43F-984D-A433-6FFF27692ABA}"/>
              </a:ext>
            </a:extLst>
          </p:cNvPr>
          <p:cNvGrpSpPr/>
          <p:nvPr/>
        </p:nvGrpSpPr>
        <p:grpSpPr>
          <a:xfrm>
            <a:off x="3450" y="4952960"/>
            <a:ext cx="604233" cy="228600"/>
            <a:chOff x="4675337" y="752816"/>
            <a:chExt cx="604233" cy="228600"/>
          </a:xfrm>
        </p:grpSpPr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95D5E956-56FB-1C46-8183-53C1F6694923}"/>
                </a:ext>
              </a:extLst>
            </p:cNvPr>
            <p:cNvCxnSpPr>
              <a:cxnSpLocks/>
            </p:cNvCxnSpPr>
            <p:nvPr/>
          </p:nvCxnSpPr>
          <p:spPr>
            <a:xfrm>
              <a:off x="4675337" y="867116"/>
              <a:ext cx="468163" cy="0"/>
            </a:xfrm>
            <a:prstGeom prst="line">
              <a:avLst/>
            </a:prstGeom>
            <a:ln w="698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6A4BC00F-FE72-0E48-B071-91A5F7911335}"/>
                </a:ext>
              </a:extLst>
            </p:cNvPr>
            <p:cNvSpPr/>
            <p:nvPr/>
          </p:nvSpPr>
          <p:spPr>
            <a:xfrm>
              <a:off x="5050970" y="752816"/>
              <a:ext cx="228600" cy="2286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B2631529-0B25-B94C-AD16-E5A12D1098A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12387" y="4490614"/>
            <a:ext cx="2557780" cy="1557746"/>
          </a:xfrm>
          <a:prstGeom prst="rect">
            <a:avLst/>
          </a:prstGeom>
        </p:spPr>
      </p:pic>
      <p:sp>
        <p:nvSpPr>
          <p:cNvPr id="18" name="Subtitle 2">
            <a:extLst>
              <a:ext uri="{FF2B5EF4-FFF2-40B4-BE49-F238E27FC236}">
                <a16:creationId xmlns:a16="http://schemas.microsoft.com/office/drawing/2014/main" id="{048EA7CD-5560-DB43-9801-5E66E27A7D4B}"/>
              </a:ext>
            </a:extLst>
          </p:cNvPr>
          <p:cNvSpPr txBox="1">
            <a:spLocks/>
          </p:cNvSpPr>
          <p:nvPr/>
        </p:nvSpPr>
        <p:spPr>
          <a:xfrm>
            <a:off x="693308" y="6072385"/>
            <a:ext cx="8212697" cy="55701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>
                <a:solidFill>
                  <a:schemeClr val="tx2"/>
                </a:solidFill>
                <a:latin typeface="Proxima Nova" panose="02000506030000020004" pitchFamily="2" charset="0"/>
              </a:rPr>
              <a:t>Eva Wong, PhD 						August 2021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F2FCC13-5ABC-429C-9A04-EE09801343F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6070" y="5419159"/>
            <a:ext cx="2423160" cy="51690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4192B5E-A1AD-466F-A23A-519DA4CDBF4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2507" y="6071873"/>
            <a:ext cx="2331720" cy="501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31862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>
                <a:latin typeface="Proxima Nova" panose="02000506030000020004"/>
              </a:rPr>
              <a:t>Disaggregation matters to Parents and Caregivers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633920" y="2019734"/>
            <a:ext cx="10847388" cy="4062412"/>
          </a:xfrm>
        </p:spPr>
        <p:txBody>
          <a:bodyPr>
            <a:noAutofit/>
          </a:bodyPr>
          <a:lstStyle/>
          <a:p>
            <a:pPr lvl="1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</a:pPr>
            <a:r>
              <a:rPr lang="en-US" sz="3000" dirty="0">
                <a:latin typeface="Franklin Gothic Book" panose="020B0503020102020204" pitchFamily="34" charset="0"/>
              </a:rPr>
              <a:t>“As parents and grandparents dove into the BSKHS data, their most prominent question was related to </a:t>
            </a:r>
            <a:r>
              <a:rPr lang="en-US" sz="3000" b="1" dirty="0">
                <a:solidFill>
                  <a:schemeClr val="accent1"/>
                </a:solidFill>
                <a:latin typeface="Franklin Gothic Book" panose="020B0503020102020204" pitchFamily="34" charset="0"/>
              </a:rPr>
              <a:t>why all Pacific Islanders were grouped together</a:t>
            </a:r>
            <a:r>
              <a:rPr lang="en-US" sz="3000" dirty="0">
                <a:latin typeface="Franklin Gothic Book" panose="020B0503020102020204" pitchFamily="34" charset="0"/>
              </a:rPr>
              <a:t> in one demographic category. Many participants commented that Hawaiian and other Islander cultures differ from their Samoan culture, and </a:t>
            </a:r>
            <a:r>
              <a:rPr lang="en-US" sz="3000" b="1" dirty="0">
                <a:solidFill>
                  <a:schemeClr val="accent1"/>
                </a:solidFill>
                <a:latin typeface="Franklin Gothic Book" panose="020B0503020102020204" pitchFamily="34" charset="0"/>
              </a:rPr>
              <a:t>each group should have greater representation and disaggregated data </a:t>
            </a:r>
            <a:r>
              <a:rPr lang="en-US" sz="3000" dirty="0">
                <a:latin typeface="Franklin Gothic Book" panose="020B0503020102020204" pitchFamily="34" charset="0"/>
              </a:rPr>
              <a:t>in the survey." </a:t>
            </a:r>
          </a:p>
          <a:p>
            <a:pPr marL="457200" lvl="1" indent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rPr lang="en-US" sz="3000" dirty="0">
                <a:latin typeface="Franklin Gothic Book" panose="020B0503020102020204" pitchFamily="34" charset="0"/>
              </a:rPr>
              <a:t>					– from Samoan community data dive </a:t>
            </a:r>
          </a:p>
        </p:txBody>
      </p:sp>
    </p:spTree>
    <p:extLst>
      <p:ext uri="{BB962C8B-B14F-4D97-AF65-F5344CB8AC3E}">
        <p14:creationId xmlns:p14="http://schemas.microsoft.com/office/powerpoint/2010/main" val="32581711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38CE04C-C5DA-4431-B200-9681342646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919" y="402971"/>
            <a:ext cx="11172257" cy="812800"/>
          </a:xfrm>
        </p:spPr>
        <p:txBody>
          <a:bodyPr/>
          <a:lstStyle/>
          <a:p>
            <a:r>
              <a:rPr lang="en-US" sz="3600" dirty="0"/>
              <a:t>Key Considerations in disaggregating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9D03E0AB-4BAA-47E1-825F-36462E7C1F3B}"/>
              </a:ext>
            </a:extLst>
          </p:cNvPr>
          <p:cNvSpPr txBox="1">
            <a:spLocks/>
          </p:cNvSpPr>
          <p:nvPr/>
        </p:nvSpPr>
        <p:spPr>
          <a:xfrm>
            <a:off x="769471" y="1480247"/>
            <a:ext cx="10515599" cy="52412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32004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Proxima Nova" panose="02000506030000020004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Proxima Nova" panose="02000506030000020004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Proxima Nova" panose="02000506030000020004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Proxima Nova" panose="02000506030000020004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Proxima Nova" panose="02000506030000020004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00000"/>
              </a:lnSpc>
            </a:pPr>
            <a:r>
              <a:rPr lang="en-US" sz="2800" dirty="0">
                <a:solidFill>
                  <a:schemeClr val="tx2">
                    <a:lumMod val="50000"/>
                  </a:schemeClr>
                </a:solidFill>
              </a:rPr>
              <a:t>Incorporate our equity values into data</a:t>
            </a:r>
          </a:p>
          <a:p>
            <a:pPr marL="457200" indent="-457200">
              <a:lnSpc>
                <a:spcPct val="100000"/>
              </a:lnSpc>
            </a:pPr>
            <a:r>
              <a:rPr lang="en-US" sz="2800" dirty="0">
                <a:solidFill>
                  <a:schemeClr val="tx2">
                    <a:lumMod val="50000"/>
                  </a:schemeClr>
                </a:solidFill>
              </a:rPr>
              <a:t>Incorporate community voice in all steps of the process </a:t>
            </a:r>
          </a:p>
          <a:p>
            <a:pPr marL="457200" indent="-457200">
              <a:lnSpc>
                <a:spcPct val="100000"/>
              </a:lnSpc>
            </a:pPr>
            <a:r>
              <a:rPr lang="en-US" sz="2800" dirty="0">
                <a:solidFill>
                  <a:schemeClr val="tx2">
                    <a:lumMod val="50000"/>
                  </a:schemeClr>
                </a:solidFill>
              </a:rPr>
              <a:t>Act as a facilitator, not a gatekeeper to data</a:t>
            </a:r>
          </a:p>
          <a:p>
            <a:pPr marL="457200" indent="-457200">
              <a:lnSpc>
                <a:spcPct val="100000"/>
              </a:lnSpc>
            </a:pPr>
            <a:r>
              <a:rPr lang="en-US" sz="2800" dirty="0">
                <a:solidFill>
                  <a:schemeClr val="tx2">
                    <a:lumMod val="50000"/>
                  </a:schemeClr>
                </a:solidFill>
              </a:rPr>
              <a:t>Use online, interactive tools to support</a:t>
            </a:r>
          </a:p>
          <a:p>
            <a:pPr marL="457200" indent="-457200">
              <a:lnSpc>
                <a:spcPct val="100000"/>
              </a:lnSpc>
            </a:pPr>
            <a:r>
              <a:rPr lang="en-US" sz="2800" dirty="0">
                <a:solidFill>
                  <a:schemeClr val="tx2">
                    <a:lumMod val="50000"/>
                  </a:schemeClr>
                </a:solidFill>
              </a:rPr>
              <a:t>Changes we have made in subsequent survey cycles include…</a:t>
            </a:r>
          </a:p>
          <a:p>
            <a:pPr marL="914400" lvl="1" indent="-457200">
              <a:lnSpc>
                <a:spcPct val="100000"/>
              </a:lnSpc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Collected Hispanic as a race</a:t>
            </a:r>
          </a:p>
          <a:p>
            <a:pPr marL="914400" lvl="1" indent="-457200">
              <a:lnSpc>
                <a:spcPct val="100000"/>
              </a:lnSpc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Report out on Dominican </a:t>
            </a:r>
          </a:p>
          <a:p>
            <a:pPr marL="914400" lvl="1" indent="-457200">
              <a:lnSpc>
                <a:spcPct val="100000"/>
              </a:lnSpc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Added Korean as a survey language option</a:t>
            </a:r>
          </a:p>
          <a:p>
            <a:pPr marL="914400" lvl="1" indent="-457200">
              <a:lnSpc>
                <a:spcPct val="100000"/>
              </a:lnSpc>
            </a:pPr>
            <a:endParaRPr lang="en-US" dirty="0">
              <a:solidFill>
                <a:schemeClr val="tx2">
                  <a:lumMod val="50000"/>
                </a:schemeClr>
              </a:solidFill>
            </a:endParaRPr>
          </a:p>
          <a:p>
            <a:pPr marL="457200" indent="-457200">
              <a:lnSpc>
                <a:spcPct val="100000"/>
              </a:lnSpc>
            </a:pPr>
            <a:endParaRPr lang="en-US" sz="2800" dirty="0">
              <a:solidFill>
                <a:schemeClr val="tx2">
                  <a:lumMod val="50000"/>
                </a:schemeClr>
              </a:solidFill>
            </a:endParaRPr>
          </a:p>
          <a:p>
            <a:pPr marL="457200" indent="-457200">
              <a:lnSpc>
                <a:spcPct val="100000"/>
              </a:lnSpc>
              <a:spcAft>
                <a:spcPts val="1800"/>
              </a:spcAft>
            </a:pPr>
            <a:endParaRPr lang="en-US" sz="30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80308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71E52D8-CD10-944A-B258-A70FAA546B40}"/>
              </a:ext>
            </a:extLst>
          </p:cNvPr>
          <p:cNvSpPr/>
          <p:nvPr/>
        </p:nvSpPr>
        <p:spPr>
          <a:xfrm>
            <a:off x="0" y="1215770"/>
            <a:ext cx="12192000" cy="5642229"/>
          </a:xfrm>
          <a:prstGeom prst="rect">
            <a:avLst/>
          </a:prstGeom>
          <a:solidFill>
            <a:srgbClr val="D9EAF0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3920" y="402971"/>
            <a:ext cx="10515600" cy="812800"/>
          </a:xfrm>
        </p:spPr>
        <p:txBody>
          <a:bodyPr/>
          <a:lstStyle/>
          <a:p>
            <a:r>
              <a:rPr lang="en-US" dirty="0"/>
              <a:t>Acknowledgements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FC2D56-52BE-2B40-81D9-9561A6B2BD2E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633920" y="1622323"/>
            <a:ext cx="10443655" cy="4939842"/>
          </a:xfrm>
        </p:spPr>
        <p:txBody>
          <a:bodyPr>
            <a:normAutofit lnSpcReduction="10000"/>
          </a:bodyPr>
          <a:lstStyle/>
          <a:p>
            <a:r>
              <a:rPr lang="en-US" sz="3200" dirty="0">
                <a:solidFill>
                  <a:schemeClr val="tx2">
                    <a:lumMod val="50000"/>
                  </a:schemeClr>
                </a:solidFill>
              </a:rPr>
              <a:t>Over 16,000 parents and caregivers have taken this survey; we thank them for their time, trust, and information</a:t>
            </a:r>
          </a:p>
          <a:p>
            <a:r>
              <a:rPr lang="en-US" sz="3200" dirty="0"/>
              <a:t>This is publicly funded data collection and evaluation, so it would not be possible without the residents of King County</a:t>
            </a:r>
          </a:p>
          <a:p>
            <a:r>
              <a:rPr lang="en-US" sz="3200" dirty="0"/>
              <a:t>University of Washington, School of Social Work, Survey Research Division administers the survey and develops a diverse group of staff to field the phones and have a can-do spirit</a:t>
            </a:r>
          </a:p>
          <a:p>
            <a:r>
              <a:rPr lang="en-US" sz="3200" dirty="0"/>
              <a:t>Community partners</a:t>
            </a:r>
          </a:p>
          <a:p>
            <a:r>
              <a:rPr lang="en-US" sz="3200" dirty="0"/>
              <a:t>King County staff and partners</a:t>
            </a:r>
          </a:p>
        </p:txBody>
      </p:sp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id="{06B5B8A9-3E97-584A-9131-7D2844E93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3286991" cy="365125"/>
          </a:xfrm>
        </p:spPr>
        <p:txBody>
          <a:bodyPr/>
          <a:lstStyle/>
          <a:p>
            <a:fld id="{38D2B3C0-5E8B-4F57-83D4-198A2A8FDCB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07450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047149D-5DD7-FF42-AE39-BDF354A2D7F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861" t="1298" r="42615" b="-392"/>
          <a:stretch/>
        </p:blipFill>
        <p:spPr>
          <a:xfrm>
            <a:off x="726738" y="1279610"/>
            <a:ext cx="3502361" cy="487375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id="{01EE922D-3DC1-C34A-9B07-E736435170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2B3C0-5E8B-4F57-83D4-198A2A8FDCB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818EA28A-9E18-D84E-8FE5-31F946D86B4B}"/>
              </a:ext>
            </a:extLst>
          </p:cNvPr>
          <p:cNvSpPr txBox="1">
            <a:spLocks/>
          </p:cNvSpPr>
          <p:nvPr/>
        </p:nvSpPr>
        <p:spPr>
          <a:xfrm>
            <a:off x="4782092" y="1279610"/>
            <a:ext cx="6482807" cy="52412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32004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Proxima Nova" panose="02000506030000020004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Proxima Nova" panose="02000506030000020004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Proxima Nova" panose="02000506030000020004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Proxima Nova" panose="02000506030000020004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Proxima Nova" panose="02000506030000020004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00000"/>
              </a:lnSpc>
            </a:pPr>
            <a:r>
              <a:rPr lang="en-US" sz="2800" dirty="0">
                <a:solidFill>
                  <a:schemeClr val="tx2">
                    <a:lumMod val="50000"/>
                  </a:schemeClr>
                </a:solidFill>
              </a:rPr>
              <a:t>Detailed data available at:</a:t>
            </a:r>
            <a:r>
              <a:rPr lang="en-US" sz="2800" dirty="0">
                <a:hlinkClick r:id="rId4"/>
              </a:rPr>
              <a:t> https://kingcounty.gov/depts/community-human-services/initiatives/best-starts-for-kids/dashboards/health-survey-toc.aspx</a:t>
            </a:r>
            <a:endParaRPr lang="en-US" sz="2800" dirty="0">
              <a:solidFill>
                <a:schemeClr val="tx2">
                  <a:lumMod val="50000"/>
                </a:schemeClr>
              </a:solidFill>
            </a:endParaRPr>
          </a:p>
          <a:p>
            <a:pPr marL="457200" indent="-457200">
              <a:lnSpc>
                <a:spcPct val="100000"/>
              </a:lnSpc>
            </a:pPr>
            <a:endParaRPr lang="en-US" sz="2800" dirty="0">
              <a:solidFill>
                <a:schemeClr val="tx2">
                  <a:lumMod val="50000"/>
                </a:schemeClr>
              </a:solidFill>
            </a:endParaRPr>
          </a:p>
          <a:p>
            <a:pPr marL="457200" indent="-457200">
              <a:lnSpc>
                <a:spcPct val="100000"/>
              </a:lnSpc>
              <a:spcAft>
                <a:spcPts val="1800"/>
              </a:spcAft>
            </a:pPr>
            <a:r>
              <a:rPr lang="en-US" sz="2800" dirty="0">
                <a:solidFill>
                  <a:schemeClr val="tx2">
                    <a:lumMod val="50000"/>
                  </a:schemeClr>
                </a:solidFill>
              </a:rPr>
              <a:t>Contact us: Eva.Wong@kingcounty.gov</a:t>
            </a:r>
            <a:endParaRPr lang="en-US" sz="2400" dirty="0">
              <a:solidFill>
                <a:schemeClr val="tx2">
                  <a:lumMod val="50000"/>
                </a:schemeClr>
              </a:solidFill>
            </a:endParaRPr>
          </a:p>
          <a:p>
            <a:pPr marL="914400" lvl="1" indent="-457200">
              <a:lnSpc>
                <a:spcPct val="100000"/>
              </a:lnSpc>
              <a:spcAft>
                <a:spcPts val="1800"/>
              </a:spcAft>
            </a:pPr>
            <a:endParaRPr lang="en-US" sz="2400" dirty="0">
              <a:solidFill>
                <a:schemeClr val="tx2">
                  <a:lumMod val="50000"/>
                </a:schemeClr>
              </a:solidFill>
            </a:endParaRPr>
          </a:p>
          <a:p>
            <a:pPr marL="457200" indent="-457200">
              <a:lnSpc>
                <a:spcPct val="100000"/>
              </a:lnSpc>
              <a:spcAft>
                <a:spcPts val="1800"/>
              </a:spcAft>
            </a:pPr>
            <a:endParaRPr lang="en-US" sz="3000" dirty="0">
              <a:solidFill>
                <a:schemeClr val="tx2">
                  <a:lumMod val="50000"/>
                </a:schemeClr>
              </a:solidFill>
            </a:endParaRPr>
          </a:p>
          <a:p>
            <a:pPr marL="457200" indent="-457200">
              <a:lnSpc>
                <a:spcPct val="100000"/>
              </a:lnSpc>
              <a:spcAft>
                <a:spcPts val="1800"/>
              </a:spcAft>
            </a:pPr>
            <a:endParaRPr lang="en-US" sz="30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7" name="Picture 6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69E6A15E-D6F5-4ACC-BB4F-FD40F5B5391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8367" y="5273998"/>
            <a:ext cx="5302523" cy="1568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31626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B4E3B4-D095-446B-9701-02D6178D95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4180" y="4896054"/>
            <a:ext cx="10923638" cy="1317643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6000" kern="1200" dirty="0">
                <a:solidFill>
                  <a:schemeClr val="tx1"/>
                </a:solidFill>
                <a:latin typeface="Proxima Nova" panose="02000506030000020004"/>
              </a:rPr>
              <a:t>King County, Washington, which sits on ancestral Coast Salish land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077213BE-D8B8-4A3B-A70C-8E3C11AD5DD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286" b="-2"/>
          <a:stretch/>
        </p:blipFill>
        <p:spPr bwMode="auto">
          <a:xfrm>
            <a:off x="6095999" y="-681"/>
            <a:ext cx="6096001" cy="4253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6257B4-B3A5-4687-B8E2-5E848AB926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21128" y="6435519"/>
            <a:ext cx="614464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EE39037D-9D3B-4585-A856-F4515B8649F9}" type="slidenum">
              <a:rPr lang="en-US">
                <a:solidFill>
                  <a:schemeClr val="tx1"/>
                </a:solidFill>
              </a:rPr>
              <a:pPr>
                <a:spcAft>
                  <a:spcPts val="600"/>
                </a:spcAft>
                <a:defRPr/>
              </a:pPr>
              <a:t>2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62753C8-75A4-474C-9593-54CEC235DD81}"/>
              </a:ext>
            </a:extLst>
          </p:cNvPr>
          <p:cNvSpPr txBox="1"/>
          <p:nvPr/>
        </p:nvSpPr>
        <p:spPr>
          <a:xfrm>
            <a:off x="38335" y="6623297"/>
            <a:ext cx="2307042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sz="700">
                <a:solidFill>
                  <a:srgbClr val="FFFFFF"/>
                </a:solidFill>
                <a:hlinkClick r:id="rId4" tooltip="http://thecollaboratory.wikidot.com/2015-sociology-iii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This Photo</a:t>
            </a:r>
            <a:r>
              <a:rPr lang="en-US" sz="700">
                <a:solidFill>
                  <a:srgbClr val="FFFFFF"/>
                </a:solidFill>
              </a:rPr>
              <a:t> by Unknown Author is licensed under </a:t>
            </a:r>
            <a:r>
              <a:rPr lang="en-US" sz="700">
                <a:solidFill>
                  <a:srgbClr val="FFFFFF"/>
                </a:solidFill>
                <a:hlinkClick r:id="rId5" tooltip="https://creativecommons.org/licenses/by-sa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BY-SA</a:t>
            </a:r>
            <a:endParaRPr lang="en-US" sz="700">
              <a:solidFill>
                <a:srgbClr val="FFFFFF"/>
              </a:solidFill>
            </a:endParaRPr>
          </a:p>
        </p:txBody>
      </p:sp>
      <p:pic>
        <p:nvPicPr>
          <p:cNvPr id="12" name="Google Shape;145;p17" descr="http://www.elec-intro.com/EX/05-15-19/kingcounty1299.gif">
            <a:extLst>
              <a:ext uri="{FF2B5EF4-FFF2-40B4-BE49-F238E27FC236}">
                <a16:creationId xmlns:a16="http://schemas.microsoft.com/office/drawing/2014/main" id="{73228B55-DBE9-4B80-9C0A-3872C74519E2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90030" y="424847"/>
            <a:ext cx="5086868" cy="34859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412632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44DA3B55-EB63-4980-86F3-0FF91A53643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732"/>
          <a:stretch/>
        </p:blipFill>
        <p:spPr bwMode="auto">
          <a:xfrm>
            <a:off x="179555" y="850161"/>
            <a:ext cx="11832890" cy="5157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F86625A5-D437-47A7-8BEF-42B09CA2DF5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532"/>
          <a:stretch/>
        </p:blipFill>
        <p:spPr bwMode="auto">
          <a:xfrm>
            <a:off x="0" y="6559759"/>
            <a:ext cx="9535886" cy="298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0823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83EE87-4DAA-45C7-A7DB-AE59BB15DF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8995" y="365125"/>
            <a:ext cx="10329515" cy="920547"/>
          </a:xfrm>
          <a:solidFill>
            <a:srgbClr val="5B9BD5"/>
          </a:solidFill>
        </p:spPr>
        <p:txBody>
          <a:bodyPr>
            <a:normAutofit/>
          </a:bodyPr>
          <a:lstStyle/>
          <a:p>
            <a:r>
              <a:rPr lang="en-US" sz="3800">
                <a:solidFill>
                  <a:schemeClr val="bg1"/>
                </a:solidFill>
              </a:rPr>
              <a:t>Equity and community involvement is central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F7064158-62F5-4D88-8643-BDDC6851B0D3}"/>
              </a:ext>
            </a:extLst>
          </p:cNvPr>
          <p:cNvSpPr txBox="1">
            <a:spLocks/>
          </p:cNvSpPr>
          <p:nvPr/>
        </p:nvSpPr>
        <p:spPr>
          <a:xfrm>
            <a:off x="838200" y="5464629"/>
            <a:ext cx="9840310" cy="69265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On June 11</a:t>
            </a:r>
            <a:r>
              <a:rPr lang="en-US"/>
              <a:t>, 2020, Dow </a:t>
            </a:r>
            <a:r>
              <a:rPr lang="en-US" dirty="0"/>
              <a:t>Constantine (King County Executive) and Patty Hayes (Public Health director) declared racism to be a public health crisis.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6" name="Picture 5">
            <a:hlinkClick r:id="rId3"/>
            <a:extLst>
              <a:ext uri="{FF2B5EF4-FFF2-40B4-BE49-F238E27FC236}">
                <a16:creationId xmlns:a16="http://schemas.microsoft.com/office/drawing/2014/main" id="{ED55B937-FEBB-4677-98FC-2F4ED4527F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0" y="1863965"/>
            <a:ext cx="9840310" cy="324119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0BDC2AF-8F60-4DA7-BD5B-DA8549A40810}"/>
              </a:ext>
            </a:extLst>
          </p:cNvPr>
          <p:cNvSpPr txBox="1"/>
          <p:nvPr/>
        </p:nvSpPr>
        <p:spPr>
          <a:xfrm>
            <a:off x="264911" y="6351436"/>
            <a:ext cx="73866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5"/>
              </a:rPr>
              <a:t>https://www.kingcounty.gov/elected/executive/equity-social-justice.aspx</a:t>
            </a:r>
            <a:r>
              <a:rPr lang="en-US" dirty="0"/>
              <a:t> 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8FCD942-ED5D-4FEA-9FEE-4818044210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81C54-422B-45F2-9AC2-EB033ACE147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2172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EBC2D1E-35E1-B041-A93C-9BBBA21E124A}"/>
              </a:ext>
            </a:extLst>
          </p:cNvPr>
          <p:cNvSpPr/>
          <p:nvPr/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5F06B30-E866-6E40-86DD-02A5EC0234C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775"/>
          <a:stretch/>
        </p:blipFill>
        <p:spPr>
          <a:xfrm flipH="1">
            <a:off x="-1" y="-275423"/>
            <a:ext cx="5377482" cy="79102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75710" y="402971"/>
            <a:ext cx="5542547" cy="812800"/>
          </a:xfrm>
        </p:spPr>
        <p:txBody>
          <a:bodyPr>
            <a:noAutofit/>
          </a:bodyPr>
          <a:lstStyle/>
          <a:p>
            <a:r>
              <a:rPr lang="en-US" sz="3000" b="1" spc="100" dirty="0" err="1">
                <a:solidFill>
                  <a:schemeClr val="bg1"/>
                </a:solidFill>
              </a:rPr>
              <a:t>BEst</a:t>
            </a:r>
            <a:r>
              <a:rPr lang="en-US" sz="3000" b="1" spc="100" dirty="0">
                <a:solidFill>
                  <a:schemeClr val="bg1"/>
                </a:solidFill>
              </a:rPr>
              <a:t> Starts for Kids: VISION</a:t>
            </a:r>
            <a:br>
              <a:rPr lang="en-US" dirty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C853991-3ADF-354D-9E12-05760D38CC3D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5954630" y="3440046"/>
            <a:ext cx="5196007" cy="3032671"/>
          </a:xfrm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en-US" dirty="0">
                <a:solidFill>
                  <a:schemeClr val="bg1"/>
                </a:solidFill>
              </a:rPr>
              <a:t>We want to see babies born healthy, kids thrive, and young people grow up to be happy, healthy, successful adults.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D1CE6A3-99F8-E245-9F1B-C48F801C2368}"/>
              </a:ext>
            </a:extLst>
          </p:cNvPr>
          <p:cNvSpPr/>
          <p:nvPr/>
        </p:nvSpPr>
        <p:spPr>
          <a:xfrm>
            <a:off x="5954630" y="1544012"/>
            <a:ext cx="5196007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+mn-cs"/>
              </a:rPr>
              <a:t>Happy</a:t>
            </a: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+mn-cs"/>
              </a:rPr>
              <a:t>, </a:t>
            </a: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+mn-cs"/>
              </a:rPr>
              <a:t>Healthy</a:t>
            </a: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+mn-cs"/>
              </a:rPr>
              <a:t>, </a:t>
            </a: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+mn-cs"/>
              </a:rPr>
              <a:t>Safe</a:t>
            </a: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+mn-cs"/>
              </a:rPr>
              <a:t> </a:t>
            </a: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+mn-cs"/>
              </a:rPr>
              <a:t>and</a:t>
            </a: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+mn-cs"/>
              </a:rPr>
              <a:t> </a:t>
            </a: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+mn-cs"/>
              </a:rPr>
              <a:t>Thriving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4A743A2-D268-8546-8C78-92F0406F2DE5}"/>
              </a:ext>
            </a:extLst>
          </p:cNvPr>
          <p:cNvCxnSpPr/>
          <p:nvPr/>
        </p:nvCxnSpPr>
        <p:spPr>
          <a:xfrm>
            <a:off x="5377483" y="0"/>
            <a:ext cx="0" cy="6858000"/>
          </a:xfrm>
          <a:prstGeom prst="line">
            <a:avLst/>
          </a:prstGeom>
          <a:ln w="889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>
            <a:extLst>
              <a:ext uri="{FF2B5EF4-FFF2-40B4-BE49-F238E27FC236}">
                <a16:creationId xmlns:a16="http://schemas.microsoft.com/office/drawing/2014/main" id="{5CB4283A-06F3-D544-B319-3BF05E01C082}"/>
              </a:ext>
            </a:extLst>
          </p:cNvPr>
          <p:cNvGrpSpPr/>
          <p:nvPr/>
        </p:nvGrpSpPr>
        <p:grpSpPr>
          <a:xfrm>
            <a:off x="5377483" y="537687"/>
            <a:ext cx="577147" cy="228600"/>
            <a:chOff x="4702423" y="752816"/>
            <a:chExt cx="577147" cy="228600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A0848B21-742E-4E47-B84D-E7DAA5C44868}"/>
                </a:ext>
              </a:extLst>
            </p:cNvPr>
            <p:cNvCxnSpPr>
              <a:cxnSpLocks/>
            </p:cNvCxnSpPr>
            <p:nvPr/>
          </p:nvCxnSpPr>
          <p:spPr>
            <a:xfrm>
              <a:off x="4702423" y="867116"/>
              <a:ext cx="441077" cy="0"/>
            </a:xfrm>
            <a:prstGeom prst="line">
              <a:avLst/>
            </a:prstGeom>
            <a:ln w="698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BBD17E0D-5181-954B-8056-7DAA671EB9FB}"/>
                </a:ext>
              </a:extLst>
            </p:cNvPr>
            <p:cNvSpPr/>
            <p:nvPr/>
          </p:nvSpPr>
          <p:spPr>
            <a:xfrm>
              <a:off x="5050970" y="752816"/>
              <a:ext cx="228600" cy="2286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2" name="Slide Number Placeholder 4">
            <a:extLst>
              <a:ext uri="{FF2B5EF4-FFF2-40B4-BE49-F238E27FC236}">
                <a16:creationId xmlns:a16="http://schemas.microsoft.com/office/drawing/2014/main" id="{16998502-BD2D-004F-8BD3-0C033E5FC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3286991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8D2B3C0-5E8B-4F57-83D4-198A2A8FDCB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5ED8E63-EA95-4AAE-AAE1-92FB9C4B41A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304734" y="2716771"/>
            <a:ext cx="2557780" cy="155774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9555570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E3409791-5C63-4698-8CF5-08C9692413B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12192000" cy="6956251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848A9ACF-7709-4F49-AA04-360E9CC1DB83}"/>
              </a:ext>
            </a:extLst>
          </p:cNvPr>
          <p:cNvSpPr/>
          <p:nvPr/>
        </p:nvSpPr>
        <p:spPr>
          <a:xfrm>
            <a:off x="0" y="5507739"/>
            <a:ext cx="12192000" cy="1448511"/>
          </a:xfrm>
          <a:prstGeom prst="rect">
            <a:avLst/>
          </a:prstGeom>
          <a:solidFill>
            <a:schemeClr val="accent5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E1540B7A-F576-F948-997F-E129BB2AF907}"/>
              </a:ext>
            </a:extLst>
          </p:cNvPr>
          <p:cNvCxnSpPr>
            <a:cxnSpLocks/>
          </p:cNvCxnSpPr>
          <p:nvPr/>
        </p:nvCxnSpPr>
        <p:spPr>
          <a:xfrm flipH="1">
            <a:off x="-87087" y="5475923"/>
            <a:ext cx="12366174" cy="0"/>
          </a:xfrm>
          <a:prstGeom prst="line">
            <a:avLst/>
          </a:prstGeom>
          <a:ln w="825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736ABC12-A8EC-414F-83C7-37AB594AB249}"/>
              </a:ext>
            </a:extLst>
          </p:cNvPr>
          <p:cNvSpPr/>
          <p:nvPr/>
        </p:nvSpPr>
        <p:spPr>
          <a:xfrm>
            <a:off x="557060" y="5697725"/>
            <a:ext cx="1071577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+mn-cs"/>
              </a:rPr>
              <a:t>BSK Health Survey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668DDE4-B459-984A-89FE-A4CFA3B7B1B8}"/>
              </a:ext>
            </a:extLst>
          </p:cNvPr>
          <p:cNvGrpSpPr/>
          <p:nvPr/>
        </p:nvGrpSpPr>
        <p:grpSpPr>
          <a:xfrm rot="10800000">
            <a:off x="7083551" y="6056137"/>
            <a:ext cx="5062957" cy="300212"/>
            <a:chOff x="-66012" y="752815"/>
            <a:chExt cx="5398988" cy="282007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AF365A13-84D6-BC49-A6E7-2952ED88BB81}"/>
                </a:ext>
              </a:extLst>
            </p:cNvPr>
            <p:cNvCxnSpPr>
              <a:cxnSpLocks/>
            </p:cNvCxnSpPr>
            <p:nvPr/>
          </p:nvCxnSpPr>
          <p:spPr>
            <a:xfrm rot="10800000" flipH="1">
              <a:off x="-66012" y="893817"/>
              <a:ext cx="5209509" cy="0"/>
            </a:xfrm>
            <a:prstGeom prst="line">
              <a:avLst/>
            </a:prstGeom>
            <a:ln w="825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E430C3E0-72FF-2849-A1A6-A0A396797204}"/>
                </a:ext>
              </a:extLst>
            </p:cNvPr>
            <p:cNvSpPr/>
            <p:nvPr/>
          </p:nvSpPr>
          <p:spPr>
            <a:xfrm>
              <a:off x="5050969" y="752815"/>
              <a:ext cx="282007" cy="2820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9" name="Slide Number Placeholder 4">
            <a:extLst>
              <a:ext uri="{FF2B5EF4-FFF2-40B4-BE49-F238E27FC236}">
                <a16:creationId xmlns:a16="http://schemas.microsoft.com/office/drawing/2014/main" id="{401BDA61-2A34-FC4E-A832-7E9584CE57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3286991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8D2B3C0-5E8B-4F57-83D4-198A2A8FDCB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632755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latin typeface="Proxima Nova"/>
              </a:rPr>
              <a:t>BSK Health Survey Participants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4294967295"/>
          </p:nvPr>
        </p:nvSpPr>
        <p:spPr>
          <a:xfrm>
            <a:off x="633920" y="1137940"/>
            <a:ext cx="10924160" cy="742950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Proxima Nova" panose="02000506030000020004"/>
              </a:rPr>
              <a:t>Select all that apply</a:t>
            </a:r>
            <a:endParaRPr lang="en-US" sz="700" dirty="0">
              <a:latin typeface="Proxima Nova" panose="02000506030000020004"/>
            </a:endParaRPr>
          </a:p>
        </p:txBody>
      </p:sp>
      <p:sp>
        <p:nvSpPr>
          <p:cNvPr id="5" name="Oval Callout 4"/>
          <p:cNvSpPr/>
          <p:nvPr/>
        </p:nvSpPr>
        <p:spPr>
          <a:xfrm>
            <a:off x="464502" y="1886021"/>
            <a:ext cx="1552073" cy="1191126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FFFF"/>
                </a:solidFill>
              </a:rPr>
              <a:t>Mexican, Chicano</a:t>
            </a:r>
          </a:p>
        </p:txBody>
      </p:sp>
      <p:sp>
        <p:nvSpPr>
          <p:cNvPr id="7" name="Oval Callout 6"/>
          <p:cNvSpPr/>
          <p:nvPr/>
        </p:nvSpPr>
        <p:spPr>
          <a:xfrm>
            <a:off x="464502" y="4804610"/>
            <a:ext cx="1552073" cy="1191126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FFFF"/>
                </a:solidFill>
              </a:rPr>
              <a:t>Latino</a:t>
            </a:r>
          </a:p>
        </p:txBody>
      </p:sp>
      <p:sp>
        <p:nvSpPr>
          <p:cNvPr id="8" name="Oval Callout 7"/>
          <p:cNvSpPr/>
          <p:nvPr/>
        </p:nvSpPr>
        <p:spPr>
          <a:xfrm>
            <a:off x="2253916" y="1886021"/>
            <a:ext cx="1552073" cy="1191126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FFFFF"/>
                </a:solidFill>
              </a:rPr>
              <a:t>Black / African American</a:t>
            </a:r>
          </a:p>
        </p:txBody>
      </p:sp>
      <p:sp>
        <p:nvSpPr>
          <p:cNvPr id="9" name="Oval Callout 8"/>
          <p:cNvSpPr/>
          <p:nvPr/>
        </p:nvSpPr>
        <p:spPr>
          <a:xfrm>
            <a:off x="5745583" y="1886021"/>
            <a:ext cx="1552073" cy="1191126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FFFF"/>
                </a:solidFill>
              </a:rPr>
              <a:t>Asian Indian</a:t>
            </a:r>
          </a:p>
        </p:txBody>
      </p:sp>
      <p:sp>
        <p:nvSpPr>
          <p:cNvPr id="10" name="Oval Callout 9"/>
          <p:cNvSpPr/>
          <p:nvPr/>
        </p:nvSpPr>
        <p:spPr>
          <a:xfrm>
            <a:off x="7464596" y="1886021"/>
            <a:ext cx="1552073" cy="1191126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FFFF"/>
                </a:solidFill>
              </a:rPr>
              <a:t>Chinese</a:t>
            </a:r>
          </a:p>
        </p:txBody>
      </p:sp>
      <p:sp>
        <p:nvSpPr>
          <p:cNvPr id="11" name="Oval Callout 10"/>
          <p:cNvSpPr/>
          <p:nvPr/>
        </p:nvSpPr>
        <p:spPr>
          <a:xfrm>
            <a:off x="9183609" y="1886021"/>
            <a:ext cx="1552073" cy="1191126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FFFF"/>
                </a:solidFill>
              </a:rPr>
              <a:t>Filipino</a:t>
            </a:r>
          </a:p>
        </p:txBody>
      </p:sp>
      <p:sp>
        <p:nvSpPr>
          <p:cNvPr id="12" name="Oval Callout 11"/>
          <p:cNvSpPr/>
          <p:nvPr/>
        </p:nvSpPr>
        <p:spPr>
          <a:xfrm>
            <a:off x="9302929" y="3309687"/>
            <a:ext cx="1552073" cy="1191126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FFFF"/>
                </a:solidFill>
              </a:rPr>
              <a:t>Vietnamese</a:t>
            </a:r>
          </a:p>
        </p:txBody>
      </p:sp>
      <p:sp>
        <p:nvSpPr>
          <p:cNvPr id="13" name="Oval Callout 12"/>
          <p:cNvSpPr/>
          <p:nvPr/>
        </p:nvSpPr>
        <p:spPr>
          <a:xfrm>
            <a:off x="7497985" y="3309687"/>
            <a:ext cx="1554480" cy="1191126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00" dirty="0">
                <a:solidFill>
                  <a:srgbClr val="FFFFFF"/>
                </a:solidFill>
              </a:rPr>
              <a:t>Japanese</a:t>
            </a:r>
          </a:p>
        </p:txBody>
      </p:sp>
      <p:sp>
        <p:nvSpPr>
          <p:cNvPr id="14" name="Oval Callout 13"/>
          <p:cNvSpPr/>
          <p:nvPr/>
        </p:nvSpPr>
        <p:spPr>
          <a:xfrm>
            <a:off x="4026570" y="3309687"/>
            <a:ext cx="1552073" cy="1191126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FFFFF"/>
                </a:solidFill>
              </a:rPr>
              <a:t>American Indian or Alaska Native</a:t>
            </a:r>
          </a:p>
        </p:txBody>
      </p:sp>
      <p:sp>
        <p:nvSpPr>
          <p:cNvPr id="15" name="Oval Callout 14"/>
          <p:cNvSpPr/>
          <p:nvPr/>
        </p:nvSpPr>
        <p:spPr>
          <a:xfrm>
            <a:off x="5745583" y="3309687"/>
            <a:ext cx="1552073" cy="1191126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FFFF"/>
                </a:solidFill>
              </a:rPr>
              <a:t>Korean</a:t>
            </a:r>
          </a:p>
        </p:txBody>
      </p:sp>
      <p:sp>
        <p:nvSpPr>
          <p:cNvPr id="16" name="Oval Callout 15"/>
          <p:cNvSpPr/>
          <p:nvPr/>
        </p:nvSpPr>
        <p:spPr>
          <a:xfrm>
            <a:off x="4026570" y="1886021"/>
            <a:ext cx="1552073" cy="1191126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FFFF"/>
                </a:solidFill>
              </a:rPr>
              <a:t>Somali</a:t>
            </a:r>
          </a:p>
        </p:txBody>
      </p:sp>
      <p:sp>
        <p:nvSpPr>
          <p:cNvPr id="17" name="Oval Callout 16"/>
          <p:cNvSpPr/>
          <p:nvPr/>
        </p:nvSpPr>
        <p:spPr>
          <a:xfrm>
            <a:off x="2253915" y="3309687"/>
            <a:ext cx="1552073" cy="1191126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50" dirty="0">
                <a:solidFill>
                  <a:srgbClr val="FFFFFF"/>
                </a:solidFill>
              </a:rPr>
              <a:t>Ethiopian</a:t>
            </a:r>
          </a:p>
        </p:txBody>
      </p:sp>
      <p:sp>
        <p:nvSpPr>
          <p:cNvPr id="18" name="Oval Callout 17"/>
          <p:cNvSpPr/>
          <p:nvPr/>
        </p:nvSpPr>
        <p:spPr>
          <a:xfrm>
            <a:off x="464502" y="3309687"/>
            <a:ext cx="1552073" cy="1191126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FFFF"/>
                </a:solidFill>
              </a:rPr>
              <a:t>Cuban or Puerto Rican</a:t>
            </a:r>
          </a:p>
        </p:txBody>
      </p:sp>
      <p:sp>
        <p:nvSpPr>
          <p:cNvPr id="19" name="Oval Callout 18"/>
          <p:cNvSpPr/>
          <p:nvPr/>
        </p:nvSpPr>
        <p:spPr>
          <a:xfrm>
            <a:off x="2200277" y="4804610"/>
            <a:ext cx="1552073" cy="1191126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FFFF"/>
                </a:solidFill>
              </a:rPr>
              <a:t>Pacific Islander</a:t>
            </a:r>
          </a:p>
        </p:txBody>
      </p:sp>
      <p:sp>
        <p:nvSpPr>
          <p:cNvPr id="20" name="Oval Callout 19"/>
          <p:cNvSpPr/>
          <p:nvPr/>
        </p:nvSpPr>
        <p:spPr>
          <a:xfrm>
            <a:off x="4026570" y="4804610"/>
            <a:ext cx="1552073" cy="1191126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00" dirty="0">
                <a:solidFill>
                  <a:srgbClr val="FFFFFF"/>
                </a:solidFill>
              </a:rPr>
              <a:t>Native Hawaiian</a:t>
            </a:r>
          </a:p>
        </p:txBody>
      </p:sp>
      <p:sp>
        <p:nvSpPr>
          <p:cNvPr id="21" name="Oval Callout 20"/>
          <p:cNvSpPr/>
          <p:nvPr/>
        </p:nvSpPr>
        <p:spPr>
          <a:xfrm>
            <a:off x="5745583" y="4804610"/>
            <a:ext cx="1552073" cy="1191126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FFFF"/>
                </a:solidFill>
              </a:rPr>
              <a:t>Samoan</a:t>
            </a:r>
          </a:p>
        </p:txBody>
      </p:sp>
      <p:sp>
        <p:nvSpPr>
          <p:cNvPr id="22" name="Oval Callout 21"/>
          <p:cNvSpPr/>
          <p:nvPr/>
        </p:nvSpPr>
        <p:spPr>
          <a:xfrm>
            <a:off x="7464596" y="4804610"/>
            <a:ext cx="1552073" cy="1191126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FFFF"/>
                </a:solidFill>
              </a:rPr>
              <a:t>White</a:t>
            </a:r>
          </a:p>
        </p:txBody>
      </p:sp>
      <p:sp>
        <p:nvSpPr>
          <p:cNvPr id="23" name="Oval Callout 22"/>
          <p:cNvSpPr/>
          <p:nvPr/>
        </p:nvSpPr>
        <p:spPr>
          <a:xfrm>
            <a:off x="7464596" y="6228276"/>
            <a:ext cx="4645628" cy="511410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FFFF"/>
                </a:solidFill>
              </a:rPr>
              <a:t>Or write in…</a:t>
            </a:r>
          </a:p>
        </p:txBody>
      </p:sp>
      <p:sp>
        <p:nvSpPr>
          <p:cNvPr id="24" name="Oval Callout 10">
            <a:extLst>
              <a:ext uri="{FF2B5EF4-FFF2-40B4-BE49-F238E27FC236}">
                <a16:creationId xmlns:a16="http://schemas.microsoft.com/office/drawing/2014/main" id="{9234EA7E-0896-4176-B687-C7FC0AD4CEA3}"/>
              </a:ext>
            </a:extLst>
          </p:cNvPr>
          <p:cNvSpPr/>
          <p:nvPr/>
        </p:nvSpPr>
        <p:spPr>
          <a:xfrm>
            <a:off x="9274050" y="4804610"/>
            <a:ext cx="1552073" cy="1191126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FFFF"/>
                </a:solidFill>
              </a:rPr>
              <a:t>Middle Eastern or North African</a:t>
            </a:r>
          </a:p>
        </p:txBody>
      </p:sp>
    </p:spTree>
    <p:extLst>
      <p:ext uri="{BB962C8B-B14F-4D97-AF65-F5344CB8AC3E}">
        <p14:creationId xmlns:p14="http://schemas.microsoft.com/office/powerpoint/2010/main" val="21567870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DAD8B00-6106-6F47-A28C-A963A3C2B78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9369" t="17212" r="20968"/>
          <a:stretch/>
        </p:blipFill>
        <p:spPr>
          <a:xfrm>
            <a:off x="7981095" y="1207007"/>
            <a:ext cx="3502362" cy="487375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 of our equity values in action</a:t>
            </a:r>
          </a:p>
        </p:txBody>
      </p:sp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id="{01EE922D-3DC1-C34A-9B07-E736435170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2B3C0-5E8B-4F57-83D4-198A2A8FDCB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818EA28A-9E18-D84E-8FE5-31F946D86B4B}"/>
              </a:ext>
            </a:extLst>
          </p:cNvPr>
          <p:cNvSpPr txBox="1">
            <a:spLocks/>
          </p:cNvSpPr>
          <p:nvPr/>
        </p:nvSpPr>
        <p:spPr>
          <a:xfrm>
            <a:off x="633920" y="1115122"/>
            <a:ext cx="7013238" cy="52412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32004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Proxima Nova" panose="02000506030000020004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Proxima Nova" panose="02000506030000020004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Proxima Nova" panose="02000506030000020004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Proxima Nova" panose="02000506030000020004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Proxima Nova" panose="02000506030000020004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274320">
              <a:lnSpc>
                <a:spcPct val="100000"/>
              </a:lnSpc>
              <a:spcAft>
                <a:spcPts val="600"/>
              </a:spcAft>
            </a:pPr>
            <a:r>
              <a:rPr lang="en-US" sz="2800" b="1" dirty="0">
                <a:solidFill>
                  <a:schemeClr val="accent4"/>
                </a:solidFill>
              </a:rPr>
              <a:t>7 languages </a:t>
            </a:r>
          </a:p>
          <a:p>
            <a:pPr marL="274320" indent="-274320">
              <a:lnSpc>
                <a:spcPct val="100000"/>
              </a:lnSpc>
              <a:spcAft>
                <a:spcPts val="600"/>
              </a:spcAft>
            </a:pPr>
            <a:r>
              <a:rPr lang="en-US" sz="2800" b="1" dirty="0">
                <a:solidFill>
                  <a:schemeClr val="accent1"/>
                </a:solidFill>
              </a:rPr>
              <a:t>3 modes (phone, mail, online)</a:t>
            </a:r>
          </a:p>
          <a:p>
            <a:pPr marL="274320" indent="-274320">
              <a:lnSpc>
                <a:spcPct val="100000"/>
              </a:lnSpc>
              <a:spcAft>
                <a:spcPts val="600"/>
              </a:spcAft>
            </a:pPr>
            <a:r>
              <a:rPr lang="en-US" sz="2800" b="1" dirty="0">
                <a:solidFill>
                  <a:schemeClr val="accent3"/>
                </a:solidFill>
              </a:rPr>
              <a:t>Oversample by race and geography</a:t>
            </a:r>
          </a:p>
          <a:p>
            <a:pPr marL="274320" indent="-274320">
              <a:lnSpc>
                <a:spcPct val="100000"/>
              </a:lnSpc>
              <a:spcAft>
                <a:spcPts val="600"/>
              </a:spcAft>
            </a:pPr>
            <a:r>
              <a:rPr lang="en-US" sz="2800" b="1" dirty="0">
                <a:solidFill>
                  <a:schemeClr val="accent2"/>
                </a:solidFill>
              </a:rPr>
              <a:t>13 community liaisons </a:t>
            </a:r>
          </a:p>
          <a:p>
            <a:pPr marL="274320" indent="-274320">
              <a:lnSpc>
                <a:spcPct val="100000"/>
              </a:lnSpc>
              <a:spcAft>
                <a:spcPts val="600"/>
              </a:spcAft>
            </a:pPr>
            <a:r>
              <a:rPr lang="en-US" sz="2800" b="1" dirty="0">
                <a:solidFill>
                  <a:schemeClr val="accent4"/>
                </a:solidFill>
              </a:rPr>
              <a:t>Bilingual and bicultural interviewers</a:t>
            </a:r>
          </a:p>
          <a:p>
            <a:pPr marL="274320" indent="-274320">
              <a:lnSpc>
                <a:spcPct val="100000"/>
              </a:lnSpc>
              <a:spcAft>
                <a:spcPts val="600"/>
              </a:spcAft>
            </a:pPr>
            <a:r>
              <a:rPr lang="en-US" sz="2800" b="1" dirty="0">
                <a:solidFill>
                  <a:schemeClr val="accent1"/>
                </a:solidFill>
              </a:rPr>
              <a:t>Detailed race and ethnicity questions</a:t>
            </a:r>
          </a:p>
          <a:p>
            <a:pPr marL="274320" indent="-274320">
              <a:lnSpc>
                <a:spcPct val="100000"/>
              </a:lnSpc>
              <a:spcAft>
                <a:spcPts val="600"/>
              </a:spcAft>
            </a:pPr>
            <a:r>
              <a:rPr lang="en-US" sz="2800" b="1" dirty="0">
                <a:solidFill>
                  <a:schemeClr val="accent3"/>
                </a:solidFill>
              </a:rPr>
              <a:t>Community-based interpretation </a:t>
            </a:r>
            <a:br>
              <a:rPr lang="en-US" sz="2800" b="1" dirty="0">
                <a:solidFill>
                  <a:schemeClr val="accent3"/>
                </a:solidFill>
              </a:rPr>
            </a:br>
            <a:r>
              <a:rPr lang="en-US" sz="2800" b="1" dirty="0">
                <a:solidFill>
                  <a:schemeClr val="accent3"/>
                </a:solidFill>
              </a:rPr>
              <a:t>of results  </a:t>
            </a:r>
          </a:p>
          <a:p>
            <a:pPr marL="914400" lvl="1" indent="-457200">
              <a:lnSpc>
                <a:spcPct val="100000"/>
              </a:lnSpc>
              <a:spcAft>
                <a:spcPts val="1800"/>
              </a:spcAft>
            </a:pPr>
            <a:endParaRPr lang="en-US" sz="2400" dirty="0">
              <a:solidFill>
                <a:schemeClr val="tx2">
                  <a:lumMod val="50000"/>
                </a:schemeClr>
              </a:solidFill>
            </a:endParaRPr>
          </a:p>
          <a:p>
            <a:pPr marL="914400" lvl="1" indent="-457200">
              <a:lnSpc>
                <a:spcPct val="100000"/>
              </a:lnSpc>
              <a:spcAft>
                <a:spcPts val="1800"/>
              </a:spcAft>
            </a:pPr>
            <a:endParaRPr lang="en-US" sz="2400" dirty="0">
              <a:solidFill>
                <a:schemeClr val="tx2">
                  <a:lumMod val="50000"/>
                </a:schemeClr>
              </a:solidFill>
            </a:endParaRPr>
          </a:p>
          <a:p>
            <a:pPr marL="457200" indent="-457200">
              <a:lnSpc>
                <a:spcPct val="100000"/>
              </a:lnSpc>
              <a:spcAft>
                <a:spcPts val="1800"/>
              </a:spcAft>
            </a:pPr>
            <a:endParaRPr lang="en-US" sz="3000" dirty="0">
              <a:solidFill>
                <a:schemeClr val="tx2">
                  <a:lumMod val="50000"/>
                </a:schemeClr>
              </a:solidFill>
            </a:endParaRPr>
          </a:p>
          <a:p>
            <a:pPr marL="457200" indent="-457200">
              <a:lnSpc>
                <a:spcPct val="100000"/>
              </a:lnSpc>
              <a:spcAft>
                <a:spcPts val="1800"/>
              </a:spcAft>
            </a:pPr>
            <a:endParaRPr lang="en-US" sz="30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10216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Isosceles Triangle 22"/>
          <p:cNvSpPr/>
          <p:nvPr/>
        </p:nvSpPr>
        <p:spPr>
          <a:xfrm rot="16200000">
            <a:off x="6645779" y="333969"/>
            <a:ext cx="1161288" cy="45720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srgbClr val="FFFFFF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81000" y="257478"/>
            <a:ext cx="6452937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defTabSz="914400"/>
            <a:r>
              <a:rPr lang="en-US" sz="3600" dirty="0">
                <a:solidFill>
                  <a:srgbClr val="FFFFFF"/>
                </a:solidFill>
                <a:latin typeface="Franklin Gothic Book" panose="020B0503020102020204" pitchFamily="34" charset="0"/>
              </a:rPr>
              <a:t>Child overall health status</a:t>
            </a:r>
          </a:p>
        </p:txBody>
      </p:sp>
      <p:pic>
        <p:nvPicPr>
          <p:cNvPr id="12" name="Content Placeholder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604" y="4538150"/>
            <a:ext cx="1719687" cy="104786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9560" y="6085697"/>
            <a:ext cx="3607462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Proxima Nova" panose="02000506030000020004"/>
              </a:rPr>
              <a:t>AIAN</a:t>
            </a:r>
            <a:r>
              <a:rPr lang="en-US" sz="1400" dirty="0">
                <a:latin typeface="Proxima Nova" panose="02000506030000020004"/>
              </a:rPr>
              <a:t> = American Indian &amp; Alaska Native</a:t>
            </a:r>
          </a:p>
          <a:p>
            <a:r>
              <a:rPr lang="en-US" sz="1400" b="1" dirty="0">
                <a:latin typeface="Proxima Nova" panose="02000506030000020004"/>
              </a:rPr>
              <a:t>NHPI</a:t>
            </a:r>
            <a:r>
              <a:rPr lang="en-US" sz="1400" dirty="0">
                <a:latin typeface="Proxima Nova" panose="02000506030000020004"/>
              </a:rPr>
              <a:t> = Native Hawaiian &amp; Pacific Islander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9560" y="6534834"/>
            <a:ext cx="26296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Proxima Nova" panose="02000506030000020004"/>
              </a:rPr>
              <a:t>BSK Health Survey, 2017, 2019</a:t>
            </a:r>
          </a:p>
          <a:p>
            <a:endParaRPr lang="en-US" sz="1400" dirty="0">
              <a:latin typeface="Proxima Nova" panose="02000506030000020004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58C0F7D-6917-4D42-B541-9D7A520474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920" y="402970"/>
            <a:ext cx="5336290" cy="2436991"/>
          </a:xfrm>
        </p:spPr>
        <p:txBody>
          <a:bodyPr/>
          <a:lstStyle/>
          <a:p>
            <a:r>
              <a:rPr lang="en-US" dirty="0"/>
              <a:t>Presenting data by race:</a:t>
            </a:r>
            <a:br>
              <a:rPr lang="en-US" dirty="0"/>
            </a:br>
            <a:r>
              <a:rPr lang="en-US" dirty="0"/>
              <a:t>Able to add more categories based on write-in responses</a:t>
            </a:r>
          </a:p>
        </p:txBody>
      </p:sp>
      <p:pic>
        <p:nvPicPr>
          <p:cNvPr id="6" name="Picture 5" descr="Table&#10;&#10;Description automatically generated">
            <a:extLst>
              <a:ext uri="{FF2B5EF4-FFF2-40B4-BE49-F238E27FC236}">
                <a16:creationId xmlns:a16="http://schemas.microsoft.com/office/drawing/2014/main" id="{2D830331-2BF9-4FE7-BDFF-90A7E095631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53" r="25323" b="10491"/>
          <a:stretch/>
        </p:blipFill>
        <p:spPr>
          <a:xfrm>
            <a:off x="6305145" y="-1"/>
            <a:ext cx="5854010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6B95B7F-4056-4542-B9A1-57009D9D3951}"/>
              </a:ext>
            </a:extLst>
          </p:cNvPr>
          <p:cNvSpPr txBox="1"/>
          <p:nvPr/>
        </p:nvSpPr>
        <p:spPr>
          <a:xfrm>
            <a:off x="59560" y="5703122"/>
            <a:ext cx="43614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Proxima Nova" panose="02000506030000020004"/>
              </a:rPr>
              <a:t>Indicator: Child overall health status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6660201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|QOMOQUESTION" val="&lt;?xml version=&quot;1.0&quot;?&gt;&#10;&lt;Question xmlns:xsi=&quot;http://www.w3.org/2001/XMLSchema-instance&quot; xmlns:xsd=&quot;http://www.w3.org/2001/XMLSchema&quot;&gt;&#10;  &lt;Timer&gt;30&lt;/Timer&gt;&#10;  &lt;Answer /&gt;&#10;  &lt;Point&gt;10&lt;/Point&gt;&#10;  &lt;ID&gt;bc745a85-a082-46a1-bafb-e39aea959014&lt;/ID&gt;&#10;  &lt;No&gt;0&lt;/No&gt;&#10;  &lt;Options&gt;&#10;    &lt;Option&gt;&#10;      &lt;IsCorrect&gt;false&lt;/IsCorrect&gt;&#10;      &lt;ID&gt;1&lt;/ID&gt;&#10;      &lt;Text /&gt;&#10;      &lt;Point&gt;1&lt;/Point&gt;&#10;    &lt;/Option&gt;&#10;    &lt;Option&gt;&#10;      &lt;IsCorrect&gt;false&lt;/IsCorrect&gt;&#10;      &lt;ID&gt;2&lt;/ID&gt;&#10;      &lt;Text /&gt;&#10;      &lt;Point&gt;2&lt;/Point&gt;&#10;    &lt;/Option&gt;&#10;  &lt;/Options&gt;&#10;  &lt;Text /&gt;&#10;  &lt;Type&gt;2&lt;/Type&gt;&#10;  &lt;Mode&gt;0&lt;/Mode&gt;&#10;  &lt;FOption&gt;0&lt;/FOption&gt;&#10;&lt;/Question&gt;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|QOMOQUESTION" val="&lt;?xml version=&quot;1.0&quot;?&gt;&#10;&lt;Question xmlns:xsi=&quot;http://www.w3.org/2001/XMLSchema-instance&quot; xmlns:xsd=&quot;http://www.w3.org/2001/XMLSchema&quot;&gt;&#10;  &lt;Timer&gt;30&lt;/Timer&gt;&#10;  &lt;Answer /&gt;&#10;  &lt;Point&gt;10&lt;/Point&gt;&#10;  &lt;ID&gt;02d6a942-4364-4a3f-bfdf-f84e306ba077&lt;/ID&gt;&#10;  &lt;No&gt;0&lt;/No&gt;&#10;  &lt;Options&gt;&#10;    &lt;Option&gt;&#10;      &lt;IsCorrect&gt;false&lt;/IsCorrect&gt;&#10;      &lt;ID&gt;1&lt;/ID&gt;&#10;      &lt;Text /&gt;&#10;      &lt;Point&gt;1&lt;/Point&gt;&#10;    &lt;/Option&gt;&#10;    &lt;Option&gt;&#10;      &lt;IsCorrect&gt;false&lt;/IsCorrect&gt;&#10;      &lt;ID&gt;2&lt;/ID&gt;&#10;      &lt;Text /&gt;&#10;      &lt;Point&gt;2&lt;/Point&gt;&#10;    &lt;/Option&gt;&#10;  &lt;/Options&gt;&#10;  &lt;Text /&gt;&#10;  &lt;Type&gt;2&lt;/Type&gt;&#10;  &lt;Mode&gt;0&lt;/Mode&gt;&#10;  &lt;FOption&gt;0&lt;/FOption&gt;&#10;&lt;/Question&gt;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Best Starts for Kids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29E5F"/>
      </a:accent1>
      <a:accent2>
        <a:srgbClr val="3263AF"/>
      </a:accent2>
      <a:accent3>
        <a:srgbClr val="95257E"/>
      </a:accent3>
      <a:accent4>
        <a:srgbClr val="EB6634"/>
      </a:accent4>
      <a:accent5>
        <a:srgbClr val="27C0D4"/>
      </a:accent5>
      <a:accent6>
        <a:srgbClr val="F2A81B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5052</TotalTime>
  <Words>566</Words>
  <Application>Microsoft Office PowerPoint</Application>
  <PresentationFormat>Widescreen</PresentationFormat>
  <Paragraphs>94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Calibri</vt:lpstr>
      <vt:lpstr>Calibri Light</vt:lpstr>
      <vt:lpstr>Franklin Gothic Book</vt:lpstr>
      <vt:lpstr>Proxima Nova</vt:lpstr>
      <vt:lpstr>Tw Cen MT Condensed Extra Bold</vt:lpstr>
      <vt:lpstr>Office Theme</vt:lpstr>
      <vt:lpstr>1_Office Theme</vt:lpstr>
      <vt:lpstr>PowerPoint Presentation</vt:lpstr>
      <vt:lpstr>King County, Washington, which sits on ancestral Coast Salish land</vt:lpstr>
      <vt:lpstr>PowerPoint Presentation</vt:lpstr>
      <vt:lpstr>Equity and community involvement is central</vt:lpstr>
      <vt:lpstr>BEst Starts for Kids: VISION </vt:lpstr>
      <vt:lpstr>PowerPoint Presentation</vt:lpstr>
      <vt:lpstr>BSK Health Survey Participants</vt:lpstr>
      <vt:lpstr>Examples of our equity values in action</vt:lpstr>
      <vt:lpstr>Presenting data by race: Able to add more categories based on write-in responses</vt:lpstr>
      <vt:lpstr>Disaggregation matters to Parents and Caregivers</vt:lpstr>
      <vt:lpstr>Key Considerations in disaggregating</vt:lpstr>
      <vt:lpstr>Acknowledgements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Wong, Eva</dc:creator>
  <cp:lastModifiedBy>Wong, Eva</cp:lastModifiedBy>
  <cp:revision>3</cp:revision>
  <dcterms:created xsi:type="dcterms:W3CDTF">2021-07-26T22:59:53Z</dcterms:created>
  <dcterms:modified xsi:type="dcterms:W3CDTF">2021-08-30T19:52:50Z</dcterms:modified>
</cp:coreProperties>
</file>