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91" r:id="rId4"/>
    <p:sldId id="268" r:id="rId5"/>
    <p:sldId id="257" r:id="rId6"/>
    <p:sldId id="259" r:id="rId7"/>
    <p:sldId id="304" r:id="rId8"/>
    <p:sldId id="258" r:id="rId9"/>
    <p:sldId id="305" r:id="rId10"/>
    <p:sldId id="306" r:id="rId11"/>
    <p:sldId id="307" r:id="rId12"/>
    <p:sldId id="308" r:id="rId13"/>
    <p:sldId id="313" r:id="rId14"/>
    <p:sldId id="261" r:id="rId15"/>
    <p:sldId id="309" r:id="rId16"/>
    <p:sldId id="314" r:id="rId17"/>
    <p:sldId id="311" r:id="rId18"/>
    <p:sldId id="310" r:id="rId19"/>
    <p:sldId id="312" r:id="rId20"/>
    <p:sldId id="315" r:id="rId21"/>
    <p:sldId id="265" r:id="rId22"/>
    <p:sldId id="269" r:id="rId23"/>
    <p:sldId id="262" r:id="rId24"/>
    <p:sldId id="285" r:id="rId25"/>
    <p:sldId id="293" r:id="rId26"/>
    <p:sldId id="294" r:id="rId27"/>
    <p:sldId id="270" r:id="rId28"/>
    <p:sldId id="273" r:id="rId29"/>
    <p:sldId id="266" r:id="rId30"/>
    <p:sldId id="271" r:id="rId31"/>
    <p:sldId id="272" r:id="rId32"/>
    <p:sldId id="267" r:id="rId33"/>
    <p:sldId id="280" r:id="rId34"/>
    <p:sldId id="316" r:id="rId35"/>
    <p:sldId id="317" r:id="rId36"/>
    <p:sldId id="287" r:id="rId37"/>
    <p:sldId id="274" r:id="rId38"/>
    <p:sldId id="275" r:id="rId39"/>
    <p:sldId id="276" r:id="rId40"/>
    <p:sldId id="278" r:id="rId41"/>
    <p:sldId id="277" r:id="rId42"/>
    <p:sldId id="298" r:id="rId43"/>
    <p:sldId id="279" r:id="rId44"/>
    <p:sldId id="283" r:id="rId45"/>
    <p:sldId id="281" r:id="rId46"/>
    <p:sldId id="288" r:id="rId47"/>
    <p:sldId id="299" r:id="rId48"/>
    <p:sldId id="297" r:id="rId49"/>
    <p:sldId id="300" r:id="rId50"/>
    <p:sldId id="289" r:id="rId51"/>
    <p:sldId id="282" r:id="rId52"/>
    <p:sldId id="284" r:id="rId53"/>
    <p:sldId id="301" r:id="rId54"/>
    <p:sldId id="303" r:id="rId55"/>
    <p:sldId id="302" r:id="rId56"/>
    <p:sldId id="318" r:id="rId57"/>
    <p:sldId id="295" r:id="rId58"/>
    <p:sldId id="296" r:id="rId59"/>
    <p:sldId id="290" r:id="rId6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C618"/>
    <a:srgbClr val="6F998E"/>
    <a:srgbClr val="49917B"/>
    <a:srgbClr val="9AC284"/>
    <a:srgbClr val="E5BF1B"/>
    <a:srgbClr val="E8D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07399157342174"/>
          <c:y val="4.266815261829815E-2"/>
          <c:w val="0.87286460491780637"/>
          <c:h val="0.767355421532548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Unweighted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2001 Oversample</c:v>
                </c:pt>
                <c:pt idx="1">
                  <c:v>2003 No Oversample</c:v>
                </c:pt>
                <c:pt idx="2">
                  <c:v>2012 Oversample</c:v>
                </c:pt>
                <c:pt idx="3">
                  <c:v>2013 No Oversample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0.11817</c:v>
                </c:pt>
                <c:pt idx="1">
                  <c:v>0.11914</c:v>
                </c:pt>
                <c:pt idx="2">
                  <c:v>0.38253999999999999</c:v>
                </c:pt>
                <c:pt idx="3">
                  <c:v>0.19016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96-46EC-9FE5-E382998D2B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Weighted</c:v>
                </c:pt>
              </c:strCache>
            </c:strRef>
          </c:tx>
          <c:spPr>
            <a:solidFill>
              <a:srgbClr val="E5BF1B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2001 Oversample</c:v>
                </c:pt>
                <c:pt idx="1">
                  <c:v>2003 No Oversample</c:v>
                </c:pt>
                <c:pt idx="2">
                  <c:v>2012 Oversample</c:v>
                </c:pt>
                <c:pt idx="3">
                  <c:v>2013 No Oversample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9.5769999999999994E-2</c:v>
                </c:pt>
                <c:pt idx="1">
                  <c:v>9.5119999999999996E-2</c:v>
                </c:pt>
                <c:pt idx="2">
                  <c:v>0.13259000000000001</c:v>
                </c:pt>
                <c:pt idx="3">
                  <c:v>0.1143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96-46EC-9FE5-E382998D2B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656855472"/>
        <c:axId val="1656857136"/>
      </c:barChart>
      <c:catAx>
        <c:axId val="165685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656857136"/>
        <c:crosses val="autoZero"/>
        <c:auto val="1"/>
        <c:lblAlgn val="ctr"/>
        <c:lblOffset val="100"/>
        <c:noMultiLvlLbl val="0"/>
      </c:catAx>
      <c:valAx>
        <c:axId val="16568571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r>
                  <a:rPr lang="en-US" sz="2400" b="1" dirty="0"/>
                  <a:t>Percent of AIAN</a:t>
                </a:r>
              </a:p>
            </c:rich>
          </c:tx>
          <c:layout>
            <c:manualLayout>
              <c:xMode val="edge"/>
              <c:yMode val="edge"/>
              <c:x val="4.3804392871943636E-3"/>
              <c:y val="0.181080990291914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65685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48675576737118"/>
          <c:y val="4.4265023548992563E-4"/>
          <c:w val="0.19380232076253631"/>
          <c:h val="0.21259878010464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Unweighted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2001 Oversample</c:v>
                </c:pt>
                <c:pt idx="1">
                  <c:v>2003 No Oversample</c:v>
                </c:pt>
                <c:pt idx="2">
                  <c:v>2012 Oversample</c:v>
                </c:pt>
                <c:pt idx="3">
                  <c:v>2001 Oversample</c:v>
                </c:pt>
                <c:pt idx="4">
                  <c:v>2003 No Oversample</c:v>
                </c:pt>
                <c:pt idx="5">
                  <c:v>2012 Oversample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9.418E-2</c:v>
                </c:pt>
                <c:pt idx="1">
                  <c:v>7.5910000000000005E-2</c:v>
                </c:pt>
                <c:pt idx="2">
                  <c:v>0.25546000000000002</c:v>
                </c:pt>
                <c:pt idx="3">
                  <c:v>0.65713999999999995</c:v>
                </c:pt>
                <c:pt idx="4">
                  <c:v>0.65893999999999997</c:v>
                </c:pt>
                <c:pt idx="5">
                  <c:v>0.62387999999999999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6E-4B3A-BD68-B24076AB48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Weighted</c:v>
                </c:pt>
              </c:strCache>
            </c:strRef>
          </c:tx>
          <c:spPr>
            <a:solidFill>
              <a:srgbClr val="E5BF1B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2001 Oversample</c:v>
                </c:pt>
                <c:pt idx="1">
                  <c:v>2003 No Oversample</c:v>
                </c:pt>
                <c:pt idx="2">
                  <c:v>2012 Oversample</c:v>
                </c:pt>
                <c:pt idx="3">
                  <c:v>2001 Oversample</c:v>
                </c:pt>
                <c:pt idx="4">
                  <c:v>2003 No Oversample</c:v>
                </c:pt>
                <c:pt idx="5">
                  <c:v>2012 Oversample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8.1189999999999998E-2</c:v>
                </c:pt>
                <c:pt idx="1">
                  <c:v>6.2239999999999997E-2</c:v>
                </c:pt>
                <c:pt idx="2">
                  <c:v>8.5580000000000003E-2</c:v>
                </c:pt>
                <c:pt idx="3">
                  <c:v>0.55396999999999996</c:v>
                </c:pt>
                <c:pt idx="4">
                  <c:v>0.61880000000000002</c:v>
                </c:pt>
                <c:pt idx="5">
                  <c:v>0.63963000000000003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6E-4B3A-BD68-B24076AB4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812790336"/>
        <c:axId val="1812789504"/>
      </c:barChart>
      <c:catAx>
        <c:axId val="181279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812789504"/>
        <c:crosses val="autoZero"/>
        <c:auto val="1"/>
        <c:lblAlgn val="ctr"/>
        <c:lblOffset val="100"/>
        <c:noMultiLvlLbl val="0"/>
      </c:catAx>
      <c:valAx>
        <c:axId val="181278950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81279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113309849426716E-2"/>
          <c:y val="1.0749894895881927E-2"/>
          <c:w val="0.220764608371322"/>
          <c:h val="0.186611859633740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4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Single-Race Non-Latino AIAN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American Community Survey</c:v>
                </c:pt>
                <c:pt idx="1">
                  <c:v>Behavioral Risk Factor Surveillance System</c:v>
                </c:pt>
                <c:pt idx="2">
                  <c:v>National Health and Nutrition Examination Survey</c:v>
                </c:pt>
                <c:pt idx="3">
                  <c:v>National Health Interview Survey</c:v>
                </c:pt>
                <c:pt idx="4">
                  <c:v>National Survey of Drug Use and Health</c:v>
                </c:pt>
                <c:pt idx="5">
                  <c:v>Population Assessment of Tobacco and Health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6.1000000000000004E-3</c:v>
                </c:pt>
                <c:pt idx="1">
                  <c:v>1.0999999999999999E-2</c:v>
                </c:pt>
                <c:pt idx="2">
                  <c:v>6.0000000000000001E-3</c:v>
                </c:pt>
                <c:pt idx="3">
                  <c:v>6.1999999999999998E-3</c:v>
                </c:pt>
                <c:pt idx="4">
                  <c:v>5.3E-3</c:v>
                </c:pt>
                <c:pt idx="5">
                  <c:v>3.3E-3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F-4C1B-A36C-D68344023F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Single-Race Latino AIAN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American Community Survey</c:v>
                </c:pt>
                <c:pt idx="1">
                  <c:v>Behavioral Risk Factor Surveillance System</c:v>
                </c:pt>
                <c:pt idx="2">
                  <c:v>National Health and Nutrition Examination Survey</c:v>
                </c:pt>
                <c:pt idx="3">
                  <c:v>National Health Interview Survey</c:v>
                </c:pt>
                <c:pt idx="4">
                  <c:v>National Survey of Drug Use and Health</c:v>
                </c:pt>
                <c:pt idx="5">
                  <c:v>Population Assessment of Tobacco and Health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1.2999999999999999E-3</c:v>
                </c:pt>
                <c:pt idx="1">
                  <c:v>8.3000000000000001E-3</c:v>
                </c:pt>
                <c:pt idx="2">
                  <c:v>1.1999999999999999E-3</c:v>
                </c:pt>
                <c:pt idx="3">
                  <c:v>2.7000000000000001E-3</c:v>
                </c:pt>
                <c:pt idx="4">
                  <c:v>6.0000000000000001E-3</c:v>
                </c:pt>
                <c:pt idx="5">
                  <c:v>6.7999999999999996E-3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F-4C1B-A36C-D68344023F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Multiracial AIAN</c:v>
                </c:pt>
              </c:strCache>
            </c:strRef>
          </c:tx>
          <c:spPr>
            <a:solidFill>
              <a:srgbClr val="6F998E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American Community Survey</c:v>
                </c:pt>
                <c:pt idx="1">
                  <c:v>Behavioral Risk Factor Surveillance System</c:v>
                </c:pt>
                <c:pt idx="2">
                  <c:v>National Health and Nutrition Examination Survey</c:v>
                </c:pt>
                <c:pt idx="3">
                  <c:v>National Health Interview Survey</c:v>
                </c:pt>
                <c:pt idx="4">
                  <c:v>National Survey of Drug Use and Health</c:v>
                </c:pt>
                <c:pt idx="5">
                  <c:v>Population Assessment of Tobacco and Health</c:v>
                </c:pt>
              </c:strCache>
            </c:strRef>
          </c:cat>
          <c:val>
            <c:numRef>
              <c:f>Sheet1!$D$2:$D$7</c:f>
              <c:numCache>
                <c:formatCode>0.0%</c:formatCode>
                <c:ptCount val="6"/>
                <c:pt idx="0">
                  <c:v>7.4000000000000003E-3</c:v>
                </c:pt>
                <c:pt idx="1">
                  <c:v>8.5000000000000006E-3</c:v>
                </c:pt>
                <c:pt idx="2">
                  <c:v>1.01E-2</c:v>
                </c:pt>
                <c:pt idx="3">
                  <c:v>7.4000000000000003E-3</c:v>
                </c:pt>
                <c:pt idx="4">
                  <c:v>1.17E-2</c:v>
                </c:pt>
                <c:pt idx="5">
                  <c:v>1.47E-2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F-4C1B-A36C-D68344023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9883647"/>
        <c:axId val="839892383"/>
      </c:barChart>
      <c:catAx>
        <c:axId val="8398836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839892383"/>
        <c:crosses val="autoZero"/>
        <c:auto val="1"/>
        <c:lblAlgn val="ctr"/>
        <c:lblOffset val="100"/>
        <c:noMultiLvlLbl val="0"/>
      </c:catAx>
      <c:valAx>
        <c:axId val="839892383"/>
        <c:scaling>
          <c:orientation val="minMax"/>
        </c:scaling>
        <c:delete val="0"/>
        <c:axPos val="b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83988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r>
              <a:rPr lang="en-US" dirty="0"/>
              <a:t>2012 oversample vs 2013-2014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Non-Latino Single Race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2012 OS: Unweighted</c:v>
                </c:pt>
                <c:pt idx="1">
                  <c:v>2013-2014: Unweighted</c:v>
                </c:pt>
                <c:pt idx="2">
                  <c:v>2012 OS: Weighted</c:v>
                </c:pt>
                <c:pt idx="3">
                  <c:v>2013-2014: Weighted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0.39024399999999998</c:v>
                </c:pt>
                <c:pt idx="1">
                  <c:v>0.25409799999999999</c:v>
                </c:pt>
                <c:pt idx="2">
                  <c:v>0.16680399999999998</c:v>
                </c:pt>
                <c:pt idx="3">
                  <c:v>0.15130000000000002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BB-4E73-8DF1-B6DA8DA4F0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Latino Single Race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2012 OS: Unweighted</c:v>
                </c:pt>
                <c:pt idx="1">
                  <c:v>2013-2014: Unweighted</c:v>
                </c:pt>
                <c:pt idx="2">
                  <c:v>2012 OS: Weighted</c:v>
                </c:pt>
                <c:pt idx="3">
                  <c:v>2013-2014: Weighted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0.232349</c:v>
                </c:pt>
                <c:pt idx="1">
                  <c:v>0.21639299999999997</c:v>
                </c:pt>
                <c:pt idx="2">
                  <c:v>0.47183999999999998</c:v>
                </c:pt>
                <c:pt idx="3">
                  <c:v>0.43638100000000002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BB-4E73-8DF1-B6DA8DA4F0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AIAN in combination</c:v>
                </c:pt>
              </c:strCache>
            </c:strRef>
          </c:tx>
          <c:spPr>
            <a:solidFill>
              <a:srgbClr val="6F998E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2012 OS: Unweighted</c:v>
                </c:pt>
                <c:pt idx="1">
                  <c:v>2013-2014: Unweighted</c:v>
                </c:pt>
                <c:pt idx="2">
                  <c:v>2012 OS: Weighted</c:v>
                </c:pt>
                <c:pt idx="3">
                  <c:v>2013-2014: Weighted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0.37740699999999999</c:v>
                </c:pt>
                <c:pt idx="1">
                  <c:v>0.52950799999999998</c:v>
                </c:pt>
                <c:pt idx="2">
                  <c:v>0.36135599999999996</c:v>
                </c:pt>
                <c:pt idx="3">
                  <c:v>0.41231900000000005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BB-4E73-8DF1-B6DA8DA4F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72539711"/>
        <c:axId val="719347791"/>
      </c:barChart>
      <c:catAx>
        <c:axId val="772539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719347791"/>
        <c:crosses val="autoZero"/>
        <c:auto val="1"/>
        <c:lblAlgn val="ctr"/>
        <c:lblOffset val="100"/>
        <c:noMultiLvlLbl val="0"/>
      </c:catAx>
      <c:valAx>
        <c:axId val="719347791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772539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3787470645117"/>
          <c:y val="9.5405131549933478E-2"/>
          <c:w val="0.69346612101118943"/>
          <c:h val="0.705264206813932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Surname List</c:v>
                </c:pt>
              </c:strCache>
            </c:strRef>
          </c:tx>
          <c:spPr>
            <a:solidFill>
              <a:srgbClr val="6F998E"/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Male</c:v>
                </c:pt>
                <c:pt idx="1">
                  <c:v>Ages 65+</c:v>
                </c:pt>
                <c:pt idx="2">
                  <c:v>High School or Less</c:v>
                </c:pt>
                <c:pt idx="3">
                  <c:v>Income below poverty</c:v>
                </c:pt>
                <c:pt idx="4">
                  <c:v>Low English Proficiency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0.43803418803418803</c:v>
                </c:pt>
                <c:pt idx="1">
                  <c:v>0.59188034188034189</c:v>
                </c:pt>
                <c:pt idx="2">
                  <c:v>0.51495726495726502</c:v>
                </c:pt>
                <c:pt idx="3">
                  <c:v>0.35897435897435898</c:v>
                </c:pt>
                <c:pt idx="4">
                  <c:v>0.61752136752136755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5-4E64-A2C1-322F0475AE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Non-List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Male</c:v>
                </c:pt>
                <c:pt idx="1">
                  <c:v>Ages 65+</c:v>
                </c:pt>
                <c:pt idx="2">
                  <c:v>High School or Less</c:v>
                </c:pt>
                <c:pt idx="3">
                  <c:v>Income below poverty</c:v>
                </c:pt>
                <c:pt idx="4">
                  <c:v>Low English Proficiency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0.51219512195121952</c:v>
                </c:pt>
                <c:pt idx="1">
                  <c:v>0.27642276422764228</c:v>
                </c:pt>
                <c:pt idx="2">
                  <c:v>0.44715447154471544</c:v>
                </c:pt>
                <c:pt idx="3">
                  <c:v>0.25609756097560976</c:v>
                </c:pt>
                <c:pt idx="4">
                  <c:v>0.4065040650406504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05-4E64-A2C1-322F0475A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08235759"/>
        <c:axId val="721588031"/>
      </c:barChart>
      <c:catAx>
        <c:axId val="608235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721588031"/>
        <c:crosses val="autoZero"/>
        <c:auto val="1"/>
        <c:lblAlgn val="ctr"/>
        <c:lblOffset val="100"/>
        <c:noMultiLvlLbl val="0"/>
      </c:catAx>
      <c:valAx>
        <c:axId val="7215880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r>
                  <a:rPr lang="en-US"/>
                  <a:t>Unweighted Percentage of Korean/Vietnamese Adult Respondents</a:t>
                </a:r>
              </a:p>
            </c:rich>
          </c:tx>
          <c:layout>
            <c:manualLayout>
              <c:xMode val="edge"/>
              <c:yMode val="edge"/>
              <c:x val="0.29651799281668734"/>
              <c:y val="0.918284112858216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608235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152947575631991"/>
          <c:y val="7.3717353098900367E-4"/>
          <c:w val="0.35742341828981905"/>
          <c:h val="8.2038217913253095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28225583644149"/>
          <c:y val="0.10087710432863921"/>
          <c:w val="0.69456261223925952"/>
          <c:h val="0.6997922137211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Surname List</c:v>
                </c:pt>
              </c:strCache>
            </c:strRef>
          </c:tx>
          <c:spPr>
            <a:solidFill>
              <a:srgbClr val="6F998E"/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Male</c:v>
                </c:pt>
                <c:pt idx="1">
                  <c:v>Ages 65+</c:v>
                </c:pt>
                <c:pt idx="2">
                  <c:v>High School or Less</c:v>
                </c:pt>
                <c:pt idx="3">
                  <c:v>Income below poverty</c:v>
                </c:pt>
                <c:pt idx="4">
                  <c:v>Low English Proficiency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0.42500447837290378</c:v>
                </c:pt>
                <c:pt idx="1">
                  <c:v>0.47068388199142908</c:v>
                </c:pt>
                <c:pt idx="2">
                  <c:v>0.52990864119276293</c:v>
                </c:pt>
                <c:pt idx="3">
                  <c:v>0.26795827534414574</c:v>
                </c:pt>
                <c:pt idx="4">
                  <c:v>0.50692425348968595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9-4ACF-ADD2-1155B3BFED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Non-List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Male</c:v>
                </c:pt>
                <c:pt idx="1">
                  <c:v>Ages 65+</c:v>
                </c:pt>
                <c:pt idx="2">
                  <c:v>High School or Less</c:v>
                </c:pt>
                <c:pt idx="3">
                  <c:v>Income below poverty</c:v>
                </c:pt>
                <c:pt idx="4">
                  <c:v>Low English Proficiency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0.44291956932635085</c:v>
                </c:pt>
                <c:pt idx="1">
                  <c:v>0.16238984118712652</c:v>
                </c:pt>
                <c:pt idx="2">
                  <c:v>0.3702021183285622</c:v>
                </c:pt>
                <c:pt idx="3">
                  <c:v>0.19059454032315123</c:v>
                </c:pt>
                <c:pt idx="4">
                  <c:v>0.39024324503407948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F9-4ACF-ADD2-1155B3BFE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08235759"/>
        <c:axId val="721588031"/>
      </c:barChart>
      <c:catAx>
        <c:axId val="608235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721588031"/>
        <c:crosses val="autoZero"/>
        <c:auto val="1"/>
        <c:lblAlgn val="ctr"/>
        <c:lblOffset val="100"/>
        <c:noMultiLvlLbl val="0"/>
      </c:catAx>
      <c:valAx>
        <c:axId val="7215880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r>
                  <a:rPr lang="en-US" sz="2000"/>
                  <a:t>Weighted Percentage of Korean/Vietnamese Adult Respondents</a:t>
                </a:r>
              </a:p>
            </c:rich>
          </c:tx>
          <c:layout>
            <c:manualLayout>
              <c:xMode val="edge"/>
              <c:yMode val="edge"/>
              <c:x val="0.29651799281668734"/>
              <c:y val="0.918284112858216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60823575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6152947575631991"/>
          <c:y val="1.5500627232181755E-3"/>
          <c:w val="0.35523043583367858"/>
          <c:h val="7.802122617384343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42A52-6019-964B-8B7A-EF0017B68DE0}" type="doc">
      <dgm:prSet loTypeId="urn:microsoft.com/office/officeart/2005/8/layout/target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E49B20-E77D-744A-ABDE-5D3E08412AE2}">
      <dgm:prSet/>
      <dgm:spPr/>
      <dgm:t>
        <a:bodyPr/>
        <a:lstStyle/>
        <a:p>
          <a:endParaRPr lang="en-US" dirty="0"/>
        </a:p>
      </dgm:t>
    </dgm:pt>
    <dgm:pt modelId="{E29D6399-AA94-E94B-ABB1-92B18EB1906C}" type="parTrans" cxnId="{32ACED37-2D03-EC46-92F4-5183893F9AB1}">
      <dgm:prSet/>
      <dgm:spPr/>
      <dgm:t>
        <a:bodyPr/>
        <a:lstStyle/>
        <a:p>
          <a:endParaRPr lang="en-US"/>
        </a:p>
      </dgm:t>
    </dgm:pt>
    <dgm:pt modelId="{01F74C88-DFA9-D844-8306-B9CC29224515}" type="sibTrans" cxnId="{32ACED37-2D03-EC46-92F4-5183893F9AB1}">
      <dgm:prSet/>
      <dgm:spPr/>
      <dgm:t>
        <a:bodyPr/>
        <a:lstStyle/>
        <a:p>
          <a:endParaRPr lang="en-US"/>
        </a:p>
      </dgm:t>
    </dgm:pt>
    <dgm:pt modelId="{1C7630C4-DAB2-944B-AB6D-18A55A39A199}">
      <dgm:prSet custT="1"/>
      <dgm:spPr/>
      <dgm:t>
        <a:bodyPr/>
        <a:lstStyle/>
        <a:p>
          <a:pPr algn="ctr"/>
          <a:r>
            <a:rPr lang="en-US" sz="2800" dirty="0"/>
            <a:t>Granular collection</a:t>
          </a:r>
        </a:p>
      </dgm:t>
    </dgm:pt>
    <dgm:pt modelId="{D6D2D110-8BEF-E649-B1F5-DEC19D8192FB}" type="parTrans" cxnId="{16AB88C4-E4AB-034F-8D75-C1C970B84C7C}">
      <dgm:prSet/>
      <dgm:spPr/>
      <dgm:t>
        <a:bodyPr/>
        <a:lstStyle/>
        <a:p>
          <a:endParaRPr lang="en-US"/>
        </a:p>
      </dgm:t>
    </dgm:pt>
    <dgm:pt modelId="{6EA04771-59C4-6744-BC9C-34533914A183}" type="sibTrans" cxnId="{16AB88C4-E4AB-034F-8D75-C1C970B84C7C}">
      <dgm:prSet/>
      <dgm:spPr/>
      <dgm:t>
        <a:bodyPr/>
        <a:lstStyle/>
        <a:p>
          <a:endParaRPr lang="en-US"/>
        </a:p>
      </dgm:t>
    </dgm:pt>
    <dgm:pt modelId="{7B58BE83-7D0B-F947-B9B6-C8B399C9AAE6}">
      <dgm:prSet custT="1"/>
      <dgm:spPr/>
      <dgm:t>
        <a:bodyPr/>
        <a:lstStyle/>
        <a:p>
          <a:pPr algn="ctr"/>
          <a:r>
            <a:rPr lang="en-US" sz="2800"/>
            <a:t>Granular tabulation</a:t>
          </a:r>
        </a:p>
      </dgm:t>
    </dgm:pt>
    <dgm:pt modelId="{37C6F222-87B1-EA44-A081-ADE0FE7DFB8C}" type="parTrans" cxnId="{314AE8AD-5AEE-EC40-98D5-B8216A898F4C}">
      <dgm:prSet/>
      <dgm:spPr/>
      <dgm:t>
        <a:bodyPr/>
        <a:lstStyle/>
        <a:p>
          <a:endParaRPr lang="en-US"/>
        </a:p>
      </dgm:t>
    </dgm:pt>
    <dgm:pt modelId="{01320E7B-944C-434B-B49C-479FBBC9791D}" type="sibTrans" cxnId="{314AE8AD-5AEE-EC40-98D5-B8216A898F4C}">
      <dgm:prSet/>
      <dgm:spPr/>
      <dgm:t>
        <a:bodyPr/>
        <a:lstStyle/>
        <a:p>
          <a:endParaRPr lang="en-US"/>
        </a:p>
      </dgm:t>
    </dgm:pt>
    <dgm:pt modelId="{38B9536D-58DE-F54B-B007-40ABB14169A4}">
      <dgm:prSet custT="1"/>
      <dgm:spPr>
        <a:ln w="31750"/>
      </dgm:spPr>
      <dgm:t>
        <a:bodyPr/>
        <a:lstStyle/>
        <a:p>
          <a:pPr algn="ctr"/>
          <a:r>
            <a:rPr lang="en-US" sz="2800" dirty="0"/>
            <a:t>Survey weights</a:t>
          </a:r>
          <a:r>
            <a:rPr lang="en-US" sz="4400" b="1" dirty="0"/>
            <a:t>?</a:t>
          </a:r>
          <a:endParaRPr lang="en-US" sz="2800" b="1" dirty="0"/>
        </a:p>
      </dgm:t>
    </dgm:pt>
    <dgm:pt modelId="{903F2C87-6D80-E949-BF16-3825C0624633}" type="parTrans" cxnId="{86B947EF-F609-AD46-8477-9A010DDAC598}">
      <dgm:prSet/>
      <dgm:spPr/>
      <dgm:t>
        <a:bodyPr/>
        <a:lstStyle/>
        <a:p>
          <a:endParaRPr lang="en-US"/>
        </a:p>
      </dgm:t>
    </dgm:pt>
    <dgm:pt modelId="{1F421A9D-66EF-B442-A5E2-9C0D79D17264}" type="sibTrans" cxnId="{86B947EF-F609-AD46-8477-9A010DDAC598}">
      <dgm:prSet/>
      <dgm:spPr/>
      <dgm:t>
        <a:bodyPr/>
        <a:lstStyle/>
        <a:p>
          <a:endParaRPr lang="en-US"/>
        </a:p>
      </dgm:t>
    </dgm:pt>
    <dgm:pt modelId="{09BF1906-7314-C544-95CA-89B619FF47AD}">
      <dgm:prSet custT="1"/>
      <dgm:spPr/>
      <dgm:t>
        <a:bodyPr/>
        <a:lstStyle/>
        <a:p>
          <a:pPr algn="ctr"/>
          <a:endParaRPr lang="en-US" sz="2000"/>
        </a:p>
      </dgm:t>
    </dgm:pt>
    <dgm:pt modelId="{385014BC-F41B-994A-9DCF-EA0F3A3828B3}" type="parTrans" cxnId="{050A0990-3F96-9D4D-8226-81DDDF3F4FFA}">
      <dgm:prSet/>
      <dgm:spPr/>
      <dgm:t>
        <a:bodyPr/>
        <a:lstStyle/>
        <a:p>
          <a:endParaRPr lang="en-US"/>
        </a:p>
      </dgm:t>
    </dgm:pt>
    <dgm:pt modelId="{D83DBAB5-0A81-7743-AB45-807B291C377F}" type="sibTrans" cxnId="{050A0990-3F96-9D4D-8226-81DDDF3F4FFA}">
      <dgm:prSet/>
      <dgm:spPr/>
      <dgm:t>
        <a:bodyPr/>
        <a:lstStyle/>
        <a:p>
          <a:endParaRPr lang="en-US"/>
        </a:p>
      </dgm:t>
    </dgm:pt>
    <dgm:pt modelId="{D9413E89-94D9-894A-963E-01ECEAF2B32F}" type="pres">
      <dgm:prSet presAssocID="{08642A52-6019-964B-8B7A-EF0017B68DE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1ACFE3-B739-B84F-A7E8-EF815A7F966A}" type="pres">
      <dgm:prSet presAssocID="{08642A52-6019-964B-8B7A-EF0017B68DE0}" presName="outerBox" presStyleCnt="0"/>
      <dgm:spPr/>
    </dgm:pt>
    <dgm:pt modelId="{EB76B530-4B3E-1046-B9CA-04C7EF041420}" type="pres">
      <dgm:prSet presAssocID="{08642A52-6019-964B-8B7A-EF0017B68DE0}" presName="outerBoxParent" presStyleLbl="node1" presStyleIdx="0" presStyleCnt="1" custScaleY="89052"/>
      <dgm:spPr/>
      <dgm:t>
        <a:bodyPr/>
        <a:lstStyle/>
        <a:p>
          <a:endParaRPr lang="en-US"/>
        </a:p>
      </dgm:t>
    </dgm:pt>
    <dgm:pt modelId="{4289FB4E-29B7-4449-9032-3989DD7F9D01}" type="pres">
      <dgm:prSet presAssocID="{08642A52-6019-964B-8B7A-EF0017B68DE0}" presName="outerBoxChildren" presStyleCnt="0"/>
      <dgm:spPr/>
    </dgm:pt>
    <dgm:pt modelId="{1FCA8E3B-4829-4246-86B0-F3D400A28863}" type="pres">
      <dgm:prSet presAssocID="{1C7630C4-DAB2-944B-AB6D-18A55A39A199}" presName="oChild" presStyleLbl="fgAcc1" presStyleIdx="0" presStyleCnt="3" custLinFactNeighborX="-28087" custLinFactNeighborY="-32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D902B-D9F1-EE45-8EC7-3B227F814395}" type="pres">
      <dgm:prSet presAssocID="{6EA04771-59C4-6744-BC9C-34533914A183}" presName="outerSibTrans" presStyleCnt="0"/>
      <dgm:spPr/>
    </dgm:pt>
    <dgm:pt modelId="{D43CCC80-C054-EE49-A8C9-CC4FACD549DA}" type="pres">
      <dgm:prSet presAssocID="{7B58BE83-7D0B-F947-B9B6-C8B399C9AAE6}" presName="oChild" presStyleLbl="fgAcc1" presStyleIdx="1" presStyleCnt="3" custLinFactNeighborX="-28087" custLinFactNeighborY="-32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4A7640-A2EF-FB41-8175-BECBE47CFEDB}" type="pres">
      <dgm:prSet presAssocID="{01320E7B-944C-434B-B49C-479FBBC9791D}" presName="outerSibTrans" presStyleCnt="0"/>
      <dgm:spPr/>
    </dgm:pt>
    <dgm:pt modelId="{2EAA9486-2680-F342-A78A-AB86E2DD60F1}" type="pres">
      <dgm:prSet presAssocID="{38B9536D-58DE-F54B-B007-40ABB14169A4}" presName="oChild" presStyleLbl="fgAcc1" presStyleIdx="2" presStyleCnt="3" custLinFactNeighborX="-28087" custLinFactNeighborY="-32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E7DE51-3783-2D4F-B1BD-79EE64D7E4B3}" type="presOf" srcId="{09BF1906-7314-C544-95CA-89B619FF47AD}" destId="{1FCA8E3B-4829-4246-86B0-F3D400A28863}" srcOrd="0" destOrd="1" presId="urn:microsoft.com/office/officeart/2005/8/layout/target2"/>
    <dgm:cxn modelId="{B4AF3A06-B045-FA40-BD91-5D6DA125F914}" type="presOf" srcId="{7B58BE83-7D0B-F947-B9B6-C8B399C9AAE6}" destId="{D43CCC80-C054-EE49-A8C9-CC4FACD549DA}" srcOrd="0" destOrd="0" presId="urn:microsoft.com/office/officeart/2005/8/layout/target2"/>
    <dgm:cxn modelId="{8C167A1A-CC2E-ED45-9E35-A638DE4C17BB}" type="presOf" srcId="{08642A52-6019-964B-8B7A-EF0017B68DE0}" destId="{D9413E89-94D9-894A-963E-01ECEAF2B32F}" srcOrd="0" destOrd="0" presId="urn:microsoft.com/office/officeart/2005/8/layout/target2"/>
    <dgm:cxn modelId="{BDB6A5C1-5DCA-DE46-860C-F4098EED8CCA}" type="presOf" srcId="{1C7630C4-DAB2-944B-AB6D-18A55A39A199}" destId="{1FCA8E3B-4829-4246-86B0-F3D400A28863}" srcOrd="0" destOrd="0" presId="urn:microsoft.com/office/officeart/2005/8/layout/target2"/>
    <dgm:cxn modelId="{050A0990-3F96-9D4D-8226-81DDDF3F4FFA}" srcId="{1C7630C4-DAB2-944B-AB6D-18A55A39A199}" destId="{09BF1906-7314-C544-95CA-89B619FF47AD}" srcOrd="0" destOrd="0" parTransId="{385014BC-F41B-994A-9DCF-EA0F3A3828B3}" sibTransId="{D83DBAB5-0A81-7743-AB45-807B291C377F}"/>
    <dgm:cxn modelId="{314AE8AD-5AEE-EC40-98D5-B8216A898F4C}" srcId="{AAE49B20-E77D-744A-ABDE-5D3E08412AE2}" destId="{7B58BE83-7D0B-F947-B9B6-C8B399C9AAE6}" srcOrd="1" destOrd="0" parTransId="{37C6F222-87B1-EA44-A081-ADE0FE7DFB8C}" sibTransId="{01320E7B-944C-434B-B49C-479FBBC9791D}"/>
    <dgm:cxn modelId="{89EF2874-B802-234B-83D0-89CEA5DB0EC2}" type="presOf" srcId="{AAE49B20-E77D-744A-ABDE-5D3E08412AE2}" destId="{EB76B530-4B3E-1046-B9CA-04C7EF041420}" srcOrd="0" destOrd="0" presId="urn:microsoft.com/office/officeart/2005/8/layout/target2"/>
    <dgm:cxn modelId="{C8B8BF05-2A0D-9645-B897-348ED415E51C}" type="presOf" srcId="{38B9536D-58DE-F54B-B007-40ABB14169A4}" destId="{2EAA9486-2680-F342-A78A-AB86E2DD60F1}" srcOrd="0" destOrd="0" presId="urn:microsoft.com/office/officeart/2005/8/layout/target2"/>
    <dgm:cxn modelId="{32ACED37-2D03-EC46-92F4-5183893F9AB1}" srcId="{08642A52-6019-964B-8B7A-EF0017B68DE0}" destId="{AAE49B20-E77D-744A-ABDE-5D3E08412AE2}" srcOrd="0" destOrd="0" parTransId="{E29D6399-AA94-E94B-ABB1-92B18EB1906C}" sibTransId="{01F74C88-DFA9-D844-8306-B9CC29224515}"/>
    <dgm:cxn modelId="{16AB88C4-E4AB-034F-8D75-C1C970B84C7C}" srcId="{AAE49B20-E77D-744A-ABDE-5D3E08412AE2}" destId="{1C7630C4-DAB2-944B-AB6D-18A55A39A199}" srcOrd="0" destOrd="0" parTransId="{D6D2D110-8BEF-E649-B1F5-DEC19D8192FB}" sibTransId="{6EA04771-59C4-6744-BC9C-34533914A183}"/>
    <dgm:cxn modelId="{86B947EF-F609-AD46-8477-9A010DDAC598}" srcId="{AAE49B20-E77D-744A-ABDE-5D3E08412AE2}" destId="{38B9536D-58DE-F54B-B007-40ABB14169A4}" srcOrd="2" destOrd="0" parTransId="{903F2C87-6D80-E949-BF16-3825C0624633}" sibTransId="{1F421A9D-66EF-B442-A5E2-9C0D79D17264}"/>
    <dgm:cxn modelId="{871AC313-6C82-C949-B8D7-FB47491BAD69}" type="presParOf" srcId="{D9413E89-94D9-894A-963E-01ECEAF2B32F}" destId="{431ACFE3-B739-B84F-A7E8-EF815A7F966A}" srcOrd="0" destOrd="0" presId="urn:microsoft.com/office/officeart/2005/8/layout/target2"/>
    <dgm:cxn modelId="{4D0E7C2D-BA3E-1449-9FE0-E41755E8F69B}" type="presParOf" srcId="{431ACFE3-B739-B84F-A7E8-EF815A7F966A}" destId="{EB76B530-4B3E-1046-B9CA-04C7EF041420}" srcOrd="0" destOrd="0" presId="urn:microsoft.com/office/officeart/2005/8/layout/target2"/>
    <dgm:cxn modelId="{325B76D8-CF98-6546-928A-13740347071E}" type="presParOf" srcId="{431ACFE3-B739-B84F-A7E8-EF815A7F966A}" destId="{4289FB4E-29B7-4449-9032-3989DD7F9D01}" srcOrd="1" destOrd="0" presId="urn:microsoft.com/office/officeart/2005/8/layout/target2"/>
    <dgm:cxn modelId="{51C8B92D-11F0-3442-AF17-C92CDDA28DD2}" type="presParOf" srcId="{4289FB4E-29B7-4449-9032-3989DD7F9D01}" destId="{1FCA8E3B-4829-4246-86B0-F3D400A28863}" srcOrd="0" destOrd="0" presId="urn:microsoft.com/office/officeart/2005/8/layout/target2"/>
    <dgm:cxn modelId="{88E29EC8-B105-6242-9FA4-77B85214DD61}" type="presParOf" srcId="{4289FB4E-29B7-4449-9032-3989DD7F9D01}" destId="{849D902B-D9F1-EE45-8EC7-3B227F814395}" srcOrd="1" destOrd="0" presId="urn:microsoft.com/office/officeart/2005/8/layout/target2"/>
    <dgm:cxn modelId="{DA95CC12-94AE-D941-91F6-C2B9326A8E74}" type="presParOf" srcId="{4289FB4E-29B7-4449-9032-3989DD7F9D01}" destId="{D43CCC80-C054-EE49-A8C9-CC4FACD549DA}" srcOrd="2" destOrd="0" presId="urn:microsoft.com/office/officeart/2005/8/layout/target2"/>
    <dgm:cxn modelId="{C03D5B92-88E7-8A4C-9CE9-083BF3041554}" type="presParOf" srcId="{4289FB4E-29B7-4449-9032-3989DD7F9D01}" destId="{3D4A7640-A2EF-FB41-8175-BECBE47CFEDB}" srcOrd="3" destOrd="0" presId="urn:microsoft.com/office/officeart/2005/8/layout/target2"/>
    <dgm:cxn modelId="{34C1F499-0CBC-794E-9359-3807C0517A62}" type="presParOf" srcId="{4289FB4E-29B7-4449-9032-3989DD7F9D01}" destId="{2EAA9486-2680-F342-A78A-AB86E2DD60F1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6B530-4B3E-1046-B9CA-04C7EF041420}">
      <dsp:nvSpPr>
        <dsp:cNvPr id="0" name=""/>
        <dsp:cNvSpPr/>
      </dsp:nvSpPr>
      <dsp:spPr>
        <a:xfrm>
          <a:off x="0" y="148017"/>
          <a:ext cx="9407508" cy="2407975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669351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59948" y="207965"/>
        <a:ext cx="9287612" cy="2288079"/>
      </dsp:txXfrm>
    </dsp:sp>
    <dsp:sp modelId="{1FCA8E3B-4829-4246-86B0-F3D400A28863}">
      <dsp:nvSpPr>
        <dsp:cNvPr id="0" name=""/>
        <dsp:cNvSpPr/>
      </dsp:nvSpPr>
      <dsp:spPr>
        <a:xfrm>
          <a:off x="222124" y="824896"/>
          <a:ext cx="2945588" cy="121680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Granular collection</a:t>
          </a: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/>
        </a:p>
      </dsp:txBody>
      <dsp:txXfrm>
        <a:off x="259545" y="862317"/>
        <a:ext cx="2870746" cy="1141962"/>
      </dsp:txXfrm>
    </dsp:sp>
    <dsp:sp modelId="{D43CCC80-C054-EE49-A8C9-CC4FACD549DA}">
      <dsp:nvSpPr>
        <dsp:cNvPr id="0" name=""/>
        <dsp:cNvSpPr/>
      </dsp:nvSpPr>
      <dsp:spPr>
        <a:xfrm>
          <a:off x="3214222" y="824896"/>
          <a:ext cx="2945588" cy="121680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Granular tabulation</a:t>
          </a:r>
        </a:p>
      </dsp:txBody>
      <dsp:txXfrm>
        <a:off x="3251643" y="862317"/>
        <a:ext cx="2870746" cy="1141962"/>
      </dsp:txXfrm>
    </dsp:sp>
    <dsp:sp modelId="{2EAA9486-2680-F342-A78A-AB86E2DD60F1}">
      <dsp:nvSpPr>
        <dsp:cNvPr id="0" name=""/>
        <dsp:cNvSpPr/>
      </dsp:nvSpPr>
      <dsp:spPr>
        <a:xfrm>
          <a:off x="6206319" y="824896"/>
          <a:ext cx="2945588" cy="121680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Survey weights</a:t>
          </a:r>
          <a:r>
            <a:rPr lang="en-US" sz="4400" b="1" kern="1200" dirty="0"/>
            <a:t>?</a:t>
          </a:r>
          <a:endParaRPr lang="en-US" sz="2800" b="1" kern="1200" dirty="0"/>
        </a:p>
      </dsp:txBody>
      <dsp:txXfrm>
        <a:off x="6243740" y="862317"/>
        <a:ext cx="2870746" cy="1141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0.05362</cdr:x>
      <cdr:y>0.92893</cdr:y>
    </cdr:from>
    <cdr:to>
      <cdr:x>0.46711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D8D7FDB-831A-4F2F-8604-C242EE3DC934}"/>
            </a:ext>
          </a:extLst>
        </cdr:cNvPr>
        <cdr:cNvSpPr txBox="1"/>
      </cdr:nvSpPr>
      <cdr:spPr>
        <a:xfrm xmlns:a="http://schemas.openxmlformats.org/drawingml/2006/main">
          <a:off x="621030" y="4717787"/>
          <a:ext cx="4789170" cy="3609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Source: California Health Interview Survey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2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6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83820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3820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3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FFD2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6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6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6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4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8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268" y="838199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83820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7268" y="200025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5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49498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62200" y="762000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2200" y="55165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5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56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533400"/>
            <a:ext cx="1158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858963"/>
            <a:ext cx="11582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Roboto" panose="02000000000000000000" pitchFamily="2" charset="0"/>
              </a:defRPr>
            </a:lvl1pPr>
          </a:lstStyle>
          <a:p>
            <a:fld id="{8F872BC7-0C9C-42AF-B82A-0B446C6B31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829800" y="6550223"/>
            <a:ext cx="222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0" b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healthpolicy.ucla.edu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1800" y="174623"/>
            <a:ext cx="5029200" cy="28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" b="0" i="0" dirty="0">
                <a:solidFill>
                  <a:srgbClr val="20568A"/>
                </a:solidFill>
                <a:effectLst/>
                <a:latin typeface="Roboto" panose="02000000000000000000" pitchFamily="2" charset="0"/>
              </a:rPr>
              <a:t>THE UCLA CENTER FOR HEALTH POLICY</a:t>
            </a:r>
            <a:r>
              <a:rPr lang="en-US" sz="1250" b="0" i="0" baseline="0" dirty="0">
                <a:solidFill>
                  <a:srgbClr val="20568A"/>
                </a:solidFill>
                <a:effectLst/>
                <a:latin typeface="Roboto" panose="02000000000000000000" pitchFamily="2" charset="0"/>
              </a:rPr>
              <a:t> RESEARCH</a:t>
            </a:r>
            <a:endParaRPr lang="en-US" sz="1250" b="0" i="0" dirty="0">
              <a:solidFill>
                <a:srgbClr val="20568A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9908" y="16258"/>
            <a:ext cx="347489" cy="489643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/>
        </p:nvCxnSpPr>
        <p:spPr>
          <a:xfrm>
            <a:off x="-9144" y="576072"/>
            <a:ext cx="12198096" cy="0"/>
          </a:xfrm>
          <a:prstGeom prst="line">
            <a:avLst/>
          </a:prstGeom>
          <a:ln w="79629">
            <a:solidFill>
              <a:srgbClr val="AECD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9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FFD200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6D9F1"/>
        </a:buClr>
        <a:buFont typeface="Wingdings" pitchFamily="2" charset="2"/>
        <a:buChar char="§"/>
        <a:defRPr sz="32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6D9F1"/>
        </a:buClr>
        <a:buFont typeface="Wingdings" pitchFamily="2" charset="2"/>
        <a:buChar char="§"/>
        <a:defRPr sz="2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6D9F1"/>
        </a:buClr>
        <a:buFont typeface="Wingdings" pitchFamily="2" charset="2"/>
        <a:buChar char="§"/>
        <a:defRPr sz="24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6D9F1"/>
        </a:buClr>
        <a:buFont typeface="Wingdings" pitchFamily="2" charset="2"/>
        <a:buChar char="§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6D9F1"/>
        </a:buClr>
        <a:buFont typeface="Wingdings" pitchFamily="2" charset="2"/>
        <a:buChar char="§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3B997-F4E8-44F2-A94D-BFC7BC3BF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9" y="4490172"/>
            <a:ext cx="10363200" cy="1362075"/>
          </a:xfrm>
        </p:spPr>
        <p:txBody>
          <a:bodyPr wrap="square" anchor="t"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US" dirty="0"/>
              <a:t>Weighting Strategies for Disaggregated Racial-Ethnic Data</a:t>
            </a:r>
            <a:br>
              <a:rPr lang="en-US" dirty="0"/>
            </a:br>
            <a:endParaRPr lang="en-US" i="1" cap="none" dirty="0">
              <a:solidFill>
                <a:srgbClr val="DEC618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F670E-2B3A-43DB-B35D-170D1D26D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52707"/>
            <a:ext cx="10363200" cy="1500187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National Network of </a:t>
            </a:r>
            <a:r>
              <a:rPr lang="en-US" dirty="0" smtClean="0"/>
              <a:t>Health Surveys</a:t>
            </a:r>
            <a:endParaRPr lang="en-US" dirty="0"/>
          </a:p>
          <a:p>
            <a:r>
              <a:rPr lang="en-US" dirty="0"/>
              <a:t>Workshop Series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88D8C8-09D6-45B8-80B1-4CBDC9598A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00"/>
          <a:stretch/>
        </p:blipFill>
        <p:spPr>
          <a:xfrm>
            <a:off x="0" y="796455"/>
            <a:ext cx="12192000" cy="28603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CE1E0B-D8E0-E345-9FD7-A1CA3B16EDE0}"/>
              </a:ext>
            </a:extLst>
          </p:cNvPr>
          <p:cNvSpPr txBox="1"/>
          <p:nvPr/>
        </p:nvSpPr>
        <p:spPr>
          <a:xfrm>
            <a:off x="862148" y="5734594"/>
            <a:ext cx="8600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DEC618"/>
                </a:solidFill>
              </a:rPr>
              <a:t>Tara Becker, </a:t>
            </a:r>
            <a:r>
              <a:rPr lang="en-US" sz="2400" i="1" dirty="0" smtClean="0">
                <a:solidFill>
                  <a:srgbClr val="DEC618"/>
                </a:solidFill>
              </a:rPr>
              <a:t>PhD; </a:t>
            </a:r>
            <a:r>
              <a:rPr lang="en-US" sz="2400" i="1" dirty="0">
                <a:solidFill>
                  <a:srgbClr val="DEC618"/>
                </a:solidFill>
              </a:rPr>
              <a:t>Brian Wells, </a:t>
            </a:r>
            <a:r>
              <a:rPr lang="en-US" sz="2400" i="1" dirty="0" smtClean="0">
                <a:solidFill>
                  <a:srgbClr val="DEC618"/>
                </a:solidFill>
              </a:rPr>
              <a:t>PhD; </a:t>
            </a:r>
            <a:r>
              <a:rPr lang="en-US" sz="2400" i="1" dirty="0">
                <a:solidFill>
                  <a:srgbClr val="DEC618"/>
                </a:solidFill>
              </a:rPr>
              <a:t>Ninez Ponce, PhD, MPP</a:t>
            </a:r>
            <a:br>
              <a:rPr lang="en-US" sz="2400" i="1" dirty="0">
                <a:solidFill>
                  <a:srgbClr val="DEC618"/>
                </a:solidFill>
              </a:rPr>
            </a:br>
            <a:r>
              <a:rPr lang="en-US" sz="2400" i="1" dirty="0">
                <a:solidFill>
                  <a:srgbClr val="DEC618"/>
                </a:solidFill>
              </a:rPr>
              <a:t>UCLA Center for Health Policy Research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281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probabilities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From a sampling frame, we select a scientific sample where all units have a nonzero probability of selection,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depends of the sample design</a:t>
                </a:r>
              </a:p>
              <a:p>
                <a:r>
                  <a:rPr lang="en-US" dirty="0"/>
                  <a:t>The selection weight = the inverse of the selection probability or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925" t="-1482" r="-2265" b="-9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6408737" y="1705769"/>
            <a:ext cx="49625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H="1">
            <a:off x="8688718" y="4112243"/>
            <a:ext cx="643467" cy="81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893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(random sample)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599" y="1600201"/>
                <a:ext cx="6360543" cy="4525963"/>
              </a:xfrm>
            </p:spPr>
            <p:txBody>
              <a:bodyPr/>
              <a:lstStyle/>
              <a:p>
                <a:r>
                  <a:rPr lang="en-US" dirty="0"/>
                  <a:t>In a simple random sample, 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all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N = 20, n = 5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So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This means each person represents 4 people of the original population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599" y="1600201"/>
                <a:ext cx="6360543" cy="4525963"/>
              </a:xfrm>
              <a:blipFill>
                <a:blip r:embed="rId2"/>
                <a:stretch>
                  <a:fillRect l="-1630" t="-1482" r="-384" b="-11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45574" y="1841365"/>
            <a:ext cx="2847975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63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666962"/>
            <a:ext cx="11582400" cy="1143000"/>
          </a:xfrm>
        </p:spPr>
        <p:txBody>
          <a:bodyPr/>
          <a:lstStyle/>
          <a:p>
            <a:r>
              <a:rPr lang="en-US" dirty="0"/>
              <a:t>Selection probabilities for complex designs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designs are rarely simple</a:t>
            </a:r>
          </a:p>
          <a:p>
            <a:r>
              <a:rPr lang="en-US" dirty="0"/>
              <a:t>Sample designs can be complex due to: </a:t>
            </a:r>
          </a:p>
          <a:p>
            <a:pPr lvl="1"/>
            <a:r>
              <a:rPr lang="en-US" dirty="0"/>
              <a:t>Stratification and/or clustering</a:t>
            </a:r>
          </a:p>
          <a:p>
            <a:pPr lvl="1"/>
            <a:r>
              <a:rPr lang="en-US" dirty="0"/>
              <a:t>Multilevel or multistage</a:t>
            </a:r>
          </a:p>
          <a:p>
            <a:pPr lvl="1"/>
            <a:r>
              <a:rPr lang="en-US" dirty="0"/>
              <a:t>Oversampling</a:t>
            </a:r>
          </a:p>
          <a:p>
            <a:r>
              <a:rPr lang="en-US" dirty="0"/>
              <a:t>The selection probabilities (and thus selection weights) are a product of all stages of selection</a:t>
            </a:r>
          </a:p>
          <a:p>
            <a:pPr lvl="1"/>
            <a:r>
              <a:rPr lang="en-US" dirty="0"/>
              <a:t>For example, selecting a census block in a census tract in a county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46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46414"/>
            <a:ext cx="11582400" cy="1143000"/>
          </a:xfrm>
        </p:spPr>
        <p:txBody>
          <a:bodyPr/>
          <a:lstStyle/>
          <a:p>
            <a:r>
              <a:rPr lang="en-US" dirty="0"/>
              <a:t>Selection probability and data disaggregation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study oversamples a small group, we want to account for this difference from the population. For example:</a:t>
            </a:r>
          </a:p>
          <a:p>
            <a:pPr lvl="1"/>
            <a:r>
              <a:rPr lang="en-US" dirty="0"/>
              <a:t>Koreans make up about 1.3% of California’s population</a:t>
            </a:r>
          </a:p>
          <a:p>
            <a:pPr lvl="1"/>
            <a:r>
              <a:rPr lang="en-US" dirty="0"/>
              <a:t>Say we oversample so that the final sample has 2.6% Korean</a:t>
            </a:r>
          </a:p>
          <a:p>
            <a:pPr lvl="1"/>
            <a:r>
              <a:rPr lang="en-US" dirty="0"/>
              <a:t>We want our final estimates to reflect the actual population of 1.3% and not mistake it for being 2.6%</a:t>
            </a:r>
          </a:p>
          <a:p>
            <a:pPr lvl="1"/>
            <a:r>
              <a:rPr lang="en-US" dirty="0"/>
              <a:t>Larger sample helpful to disaggregate Koreans from other Asians, but don’t want to over-represent Koreans in final estimates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13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95A19-6FCF-4648-92B7-D1F5784F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frame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167B3-3B2B-426C-B159-BD8F699BB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sampling frame...</a:t>
            </a:r>
          </a:p>
          <a:p>
            <a:pPr lvl="1"/>
            <a:r>
              <a:rPr lang="en-US" dirty="0"/>
              <a:t>Underrepresents a subpopulation within the target population, the sample will underrepresent that group</a:t>
            </a:r>
          </a:p>
          <a:p>
            <a:pPr lvl="2"/>
            <a:r>
              <a:rPr lang="en-US" dirty="0"/>
              <a:t>Ex: landline frame will underrepresent Mexicans who are more likely to own a cell phone</a:t>
            </a:r>
          </a:p>
          <a:p>
            <a:pPr lvl="1"/>
            <a:r>
              <a:rPr lang="en-US" dirty="0"/>
              <a:t>Excludes a subpopulation, the sample will also exclude that group</a:t>
            </a:r>
          </a:p>
          <a:p>
            <a:pPr lvl="2"/>
            <a:r>
              <a:rPr lang="en-US" dirty="0"/>
              <a:t>Ex: homeless or transient population in an address-based sample</a:t>
            </a:r>
          </a:p>
          <a:p>
            <a:pPr lvl="1"/>
            <a:r>
              <a:rPr lang="en-US" dirty="0"/>
              <a:t>Covers more than the desired population, the sample will not reflect our population</a:t>
            </a:r>
          </a:p>
          <a:p>
            <a:pPr lvl="2"/>
            <a:r>
              <a:rPr lang="en-US" dirty="0"/>
              <a:t>Ex: cell phone numbers from previous CA residents now living outside CA</a:t>
            </a:r>
          </a:p>
        </p:txBody>
      </p:sp>
    </p:spTree>
    <p:extLst>
      <p:ext uri="{BB962C8B-B14F-4D97-AF65-F5344CB8AC3E}">
        <p14:creationId xmlns:p14="http://schemas.microsoft.com/office/powerpoint/2010/main" val="4081143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for nonresponse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549660" cy="4525963"/>
          </a:xfrm>
        </p:spPr>
        <p:txBody>
          <a:bodyPr/>
          <a:lstStyle/>
          <a:p>
            <a:r>
              <a:rPr lang="en-US" dirty="0"/>
              <a:t>Failure to measure information on each sampled unit</a:t>
            </a:r>
          </a:p>
          <a:p>
            <a:r>
              <a:rPr lang="en-US" dirty="0"/>
              <a:t>Might be due to: </a:t>
            </a:r>
          </a:p>
          <a:p>
            <a:pPr lvl="1"/>
            <a:r>
              <a:rPr lang="en-US" dirty="0"/>
              <a:t>Inability to contact or find unit</a:t>
            </a:r>
          </a:p>
          <a:p>
            <a:pPr lvl="1"/>
            <a:r>
              <a:rPr lang="en-US" dirty="0"/>
              <a:t>Unit is uncooperative</a:t>
            </a:r>
          </a:p>
          <a:p>
            <a:pPr lvl="1"/>
            <a:r>
              <a:rPr lang="en-US" dirty="0"/>
              <a:t>Unit is ineligible or unable to participate</a:t>
            </a:r>
          </a:p>
          <a:p>
            <a:r>
              <a:rPr lang="en-US" dirty="0"/>
              <a:t>Nonresponse can be due to respondent characteristics or design choices</a:t>
            </a:r>
          </a:p>
        </p:txBody>
      </p:sp>
      <p:pic>
        <p:nvPicPr>
          <p:cNvPr id="7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8737" y="1705769"/>
            <a:ext cx="4962525" cy="43148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9908557" y="3790509"/>
            <a:ext cx="7620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533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Nonresponse and data disaggregation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subgroup of interest responds to a survey at a lower </a:t>
            </a:r>
            <a:br>
              <a:rPr lang="en-US" dirty="0"/>
            </a:br>
            <a:r>
              <a:rPr lang="en-US" dirty="0"/>
              <a:t>(or higher) rate, we want to account for this difference. </a:t>
            </a:r>
            <a:br>
              <a:rPr lang="en-US" dirty="0"/>
            </a:br>
            <a:r>
              <a:rPr lang="en-US" dirty="0"/>
              <a:t>For example: </a:t>
            </a:r>
          </a:p>
          <a:p>
            <a:pPr lvl="1"/>
            <a:r>
              <a:rPr lang="en-US" dirty="0"/>
              <a:t>Central Americans may be less likely to participate in surveys</a:t>
            </a:r>
          </a:p>
          <a:p>
            <a:pPr lvl="2"/>
            <a:r>
              <a:rPr lang="en-US" dirty="0"/>
              <a:t>Maybe more resistant to participate out of fear (political climate) </a:t>
            </a:r>
          </a:p>
          <a:p>
            <a:pPr lvl="2"/>
            <a:r>
              <a:rPr lang="en-US" dirty="0"/>
              <a:t>Maybe survey not available in Spanish or indigenous language</a:t>
            </a:r>
          </a:p>
          <a:p>
            <a:pPr lvl="1"/>
            <a:r>
              <a:rPr lang="en-US" dirty="0"/>
              <a:t>If Central Americans have a 30% response rate and non-Central Americans have a 50% response rate, we need to account for this shortage in our final sample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66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 of sample-based adjustments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Sample-based adjustments require knowing information about </a:t>
            </a:r>
            <a:r>
              <a:rPr lang="en-US" b="1" u="sng" dirty="0"/>
              <a:t>both</a:t>
            </a:r>
            <a:r>
              <a:rPr lang="en-US" dirty="0"/>
              <a:t> respondents and </a:t>
            </a:r>
            <a:r>
              <a:rPr lang="en-US" dirty="0" err="1"/>
              <a:t>nonrespondents</a:t>
            </a:r>
            <a:endParaRPr lang="en-US" dirty="0"/>
          </a:p>
          <a:p>
            <a:pPr lvl="1"/>
            <a:r>
              <a:rPr lang="en-US" dirty="0"/>
              <a:t>Sampling frame often does not provide this kind of information</a:t>
            </a:r>
          </a:p>
          <a:p>
            <a:r>
              <a:rPr lang="en-US" dirty="0"/>
              <a:t>If unable to account for nonresponse based on individual-level characteristics, these can be covered through population-based adjustments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91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Population-based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5635926" cy="4525963"/>
          </a:xfrm>
        </p:spPr>
        <p:txBody>
          <a:bodyPr/>
          <a:lstStyle/>
          <a:p>
            <a:r>
              <a:rPr lang="en-US" dirty="0"/>
              <a:t>Use information known about the population to make the respondent pool look like the population</a:t>
            </a:r>
          </a:p>
          <a:p>
            <a:r>
              <a:rPr lang="en-US" dirty="0"/>
              <a:t>We obtain population characteristics from a benchmark, often from a census or a well-conducted survey</a:t>
            </a:r>
          </a:p>
          <a:p>
            <a:r>
              <a:rPr lang="en-US" dirty="0"/>
              <a:t>Must also collect these characteristics in your survey</a:t>
            </a:r>
          </a:p>
          <a:p>
            <a:endParaRPr lang="en-US" dirty="0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85465" y="1708862"/>
            <a:ext cx="5001404" cy="435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7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comparison example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United States Decennial Census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Census covering full population</a:t>
            </a:r>
          </a:p>
          <a:p>
            <a:pPr lvl="1"/>
            <a:r>
              <a:rPr lang="en-US" dirty="0"/>
              <a:t>Complete coverage of US</a:t>
            </a:r>
          </a:p>
          <a:p>
            <a:r>
              <a:rPr lang="en-US" dirty="0"/>
              <a:t>Conducted every 10 years</a:t>
            </a:r>
          </a:p>
          <a:p>
            <a:pPr lvl="1"/>
            <a:r>
              <a:rPr lang="en-US" dirty="0"/>
              <a:t>Accuracy diminishes with each year</a:t>
            </a:r>
          </a:p>
          <a:p>
            <a:r>
              <a:rPr lang="en-US" dirty="0"/>
              <a:t>Limited set of characteristics</a:t>
            </a:r>
          </a:p>
          <a:p>
            <a:pPr lvl="1"/>
            <a:r>
              <a:rPr lang="en-US" dirty="0"/>
              <a:t>Age, gender, race/ethnicity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American Community Survey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Large, well-conducted survey</a:t>
            </a:r>
          </a:p>
          <a:p>
            <a:pPr lvl="1"/>
            <a:r>
              <a:rPr lang="en-US" dirty="0"/>
              <a:t>Millions sampled every year</a:t>
            </a:r>
          </a:p>
          <a:p>
            <a:r>
              <a:rPr lang="en-US" dirty="0"/>
              <a:t>Conducted annually</a:t>
            </a:r>
          </a:p>
          <a:p>
            <a:pPr lvl="1"/>
            <a:r>
              <a:rPr lang="en-US" dirty="0"/>
              <a:t>Up-to-date counts and estimates</a:t>
            </a:r>
          </a:p>
          <a:p>
            <a:r>
              <a:rPr lang="en-US" dirty="0"/>
              <a:t>Larger set of characteristics</a:t>
            </a:r>
          </a:p>
          <a:p>
            <a:pPr lvl="1"/>
            <a:r>
              <a:rPr lang="en-US" dirty="0"/>
              <a:t>Age, gender, race/ethnicity, </a:t>
            </a:r>
            <a:br>
              <a:rPr lang="en-US" dirty="0"/>
            </a:br>
            <a:r>
              <a:rPr lang="en-US" dirty="0"/>
              <a:t>marital status, education, income, </a:t>
            </a:r>
            <a:br>
              <a:rPr lang="en-US" dirty="0"/>
            </a:br>
            <a:r>
              <a:rPr lang="en-US" dirty="0"/>
              <a:t>home ownership, health insurance, etc.</a:t>
            </a:r>
          </a:p>
        </p:txBody>
      </p:sp>
    </p:spTree>
    <p:extLst>
      <p:ext uri="{BB962C8B-B14F-4D97-AF65-F5344CB8AC3E}">
        <p14:creationId xmlns:p14="http://schemas.microsoft.com/office/powerpoint/2010/main" val="110114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26D0-164D-4304-906D-9E2294AE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what we will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699D7-151E-4541-B0CA-5C35A69E3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of weighting</a:t>
            </a:r>
          </a:p>
          <a:p>
            <a:r>
              <a:rPr lang="en-US" dirty="0"/>
              <a:t>Limitations of Weighting</a:t>
            </a:r>
          </a:p>
          <a:p>
            <a:r>
              <a:rPr lang="en-US" dirty="0"/>
              <a:t>Weighting Considerations</a:t>
            </a:r>
          </a:p>
          <a:p>
            <a:pPr lvl="1"/>
            <a:r>
              <a:rPr lang="en-US" dirty="0"/>
              <a:t>Benchmark Population</a:t>
            </a:r>
          </a:p>
          <a:p>
            <a:pPr lvl="1"/>
            <a:r>
              <a:rPr lang="en-US" dirty="0"/>
              <a:t>Weighting Dimensions</a:t>
            </a:r>
          </a:p>
          <a:p>
            <a:pPr lvl="1"/>
            <a:r>
              <a:rPr lang="en-US" dirty="0"/>
              <a:t>Coding of Race-ethnicity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847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5318"/>
            <a:ext cx="11582400" cy="1143000"/>
          </a:xfrm>
        </p:spPr>
        <p:txBody>
          <a:bodyPr/>
          <a:lstStyle/>
          <a:p>
            <a:r>
              <a:rPr lang="en-US" sz="4000" dirty="0"/>
              <a:t>Population adjustments and data disaggregation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what our final sample looks like, we want it to reflect the population. For example:</a:t>
            </a:r>
          </a:p>
          <a:p>
            <a:pPr lvl="1"/>
            <a:r>
              <a:rPr lang="en-US" dirty="0"/>
              <a:t>We want our small sample of Cambodians (n≈20) to reflect the approximately 87,000 Cambodians in California despite the difficulties in finding and completing interviews with Cambodians</a:t>
            </a:r>
          </a:p>
        </p:txBody>
      </p:sp>
    </p:spTree>
    <p:extLst>
      <p:ext uri="{BB962C8B-B14F-4D97-AF65-F5344CB8AC3E}">
        <p14:creationId xmlns:p14="http://schemas.microsoft.com/office/powerpoint/2010/main" val="3856348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2F20-0A4C-46C0-9EFA-8D7015B2D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weighting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BC2B3-B593-41C9-8074-7203FEDB5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Standardizes the survey sample to make their characteristics match those of a relevant benchmark population</a:t>
            </a:r>
          </a:p>
          <a:p>
            <a:r>
              <a:rPr lang="en-US" dirty="0"/>
              <a:t>Effectiveness of weighting depends on:</a:t>
            </a:r>
          </a:p>
          <a:p>
            <a:pPr lvl="1"/>
            <a:r>
              <a:rPr lang="en-US" dirty="0"/>
              <a:t>Selection of the benchmark population</a:t>
            </a:r>
          </a:p>
          <a:p>
            <a:pPr lvl="1"/>
            <a:r>
              <a:rPr lang="en-US" dirty="0"/>
              <a:t>Characteristics (dimensions) adjusted through weighting</a:t>
            </a:r>
          </a:p>
          <a:p>
            <a:pPr lvl="1"/>
            <a:r>
              <a:rPr lang="en-US" dirty="0"/>
              <a:t>Sample size within subgroups</a:t>
            </a:r>
          </a:p>
        </p:txBody>
      </p:sp>
    </p:spTree>
    <p:extLst>
      <p:ext uri="{BB962C8B-B14F-4D97-AF65-F5344CB8AC3E}">
        <p14:creationId xmlns:p14="http://schemas.microsoft.com/office/powerpoint/2010/main" val="2924340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B07C-F2A9-43D4-8E6F-4768B7833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Limitations of Weighting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B5A24DD-6A32-46E1-9A8C-3AE70C391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4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5EFDF-52E4-47E8-A843-D0DC4716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weighting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1AA70-D84D-4B79-A2B0-B62383BEE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effectiveness of weighting is constrained by survey methodology and content</a:t>
            </a:r>
          </a:p>
          <a:p>
            <a:pPr lvl="1"/>
            <a:r>
              <a:rPr lang="en-US" dirty="0"/>
              <a:t>Can only adjust for under/overrepresentation of a population, cannot make the sample representative of a missing subpopulation</a:t>
            </a:r>
          </a:p>
          <a:p>
            <a:pPr lvl="2"/>
            <a:r>
              <a:rPr lang="en-US" dirty="0"/>
              <a:t>Small samples of subpopulations may not reflect the diversity within those populations even if the overall estimates for that subpopulation are representative</a:t>
            </a:r>
          </a:p>
          <a:p>
            <a:pPr lvl="1"/>
            <a:r>
              <a:rPr lang="en-US" dirty="0"/>
              <a:t>Can only adjust based on characteristics that are measured</a:t>
            </a:r>
          </a:p>
          <a:p>
            <a:r>
              <a:rPr lang="en-US" dirty="0"/>
              <a:t>Potential inflation in standard errors or variances</a:t>
            </a:r>
          </a:p>
        </p:txBody>
      </p:sp>
    </p:spTree>
    <p:extLst>
      <p:ext uri="{BB962C8B-B14F-4D97-AF65-F5344CB8AC3E}">
        <p14:creationId xmlns:p14="http://schemas.microsoft.com/office/powerpoint/2010/main" val="11468764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24C3-B5A6-4789-B373-88469477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42" y="824604"/>
            <a:ext cx="11582400" cy="1143000"/>
          </a:xfrm>
        </p:spPr>
        <p:txBody>
          <a:bodyPr/>
          <a:lstStyle/>
          <a:p>
            <a:r>
              <a:rPr lang="en-US" sz="3600" dirty="0"/>
              <a:t>Example: American Indian and Alaska Native (AIAN) Oversamples in the CA Health Interview Survey (CHIS)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0C15D-7026-443F-886E-64E127995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224611"/>
            <a:ext cx="5386917" cy="639762"/>
          </a:xfrm>
        </p:spPr>
        <p:txBody>
          <a:bodyPr/>
          <a:lstStyle/>
          <a:p>
            <a:r>
              <a:rPr lang="en-US" dirty="0"/>
              <a:t>CHIS 2001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A9EC29-EC1A-40A4-9F7E-66D770B1D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941761"/>
            <a:ext cx="5386917" cy="2775497"/>
          </a:xfrm>
        </p:spPr>
        <p:txBody>
          <a:bodyPr/>
          <a:lstStyle/>
          <a:p>
            <a:r>
              <a:rPr lang="en-US" dirty="0"/>
              <a:t>Sampling list developed with input from AIAN tribal organizations</a:t>
            </a:r>
          </a:p>
          <a:p>
            <a:r>
              <a:rPr lang="en-US" dirty="0"/>
              <a:t>Large fraction from Indian Health Services clinic users</a:t>
            </a:r>
          </a:p>
          <a:p>
            <a:r>
              <a:rPr lang="en-US" dirty="0"/>
              <a:t>Sampling stratified by urban/rural status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E2B26EF-5B32-4747-BB56-6DAC96AE6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2224611"/>
            <a:ext cx="5389033" cy="639762"/>
          </a:xfrm>
        </p:spPr>
        <p:txBody>
          <a:bodyPr/>
          <a:lstStyle/>
          <a:p>
            <a:r>
              <a:rPr lang="en-US" dirty="0"/>
              <a:t>CHIS 2012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DF2050F-08ED-4575-92AD-87A4B97DA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941761"/>
            <a:ext cx="5389033" cy="2665139"/>
          </a:xfrm>
        </p:spPr>
        <p:txBody>
          <a:bodyPr/>
          <a:lstStyle/>
          <a:p>
            <a:r>
              <a:rPr lang="en-US" dirty="0"/>
              <a:t>Sampling list based on Indian Health Services clinic users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90A633-09EF-45A1-9696-12B6985AB830}"/>
              </a:ext>
            </a:extLst>
          </p:cNvPr>
          <p:cNvSpPr txBox="1"/>
          <p:nvPr/>
        </p:nvSpPr>
        <p:spPr>
          <a:xfrm>
            <a:off x="986915" y="5717259"/>
            <a:ext cx="10216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Eligibility for Indian Health Services is based on membership in a federally recognized tribe</a:t>
            </a:r>
          </a:p>
        </p:txBody>
      </p:sp>
    </p:spTree>
    <p:extLst>
      <p:ext uri="{BB962C8B-B14F-4D97-AF65-F5344CB8AC3E}">
        <p14:creationId xmlns:p14="http://schemas.microsoft.com/office/powerpoint/2010/main" val="2087929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9E712-4DC4-4F39-8B0A-4FD834A04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56688"/>
            <a:ext cx="11582400" cy="1143000"/>
          </a:xfrm>
        </p:spPr>
        <p:txBody>
          <a:bodyPr/>
          <a:lstStyle/>
          <a:p>
            <a:r>
              <a:rPr lang="en-US" dirty="0"/>
              <a:t>Percent AIAN Enrolled in a Recognized Tribe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BEE22DD-3988-4832-83B1-24764D1B5D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44374"/>
              </p:ext>
            </p:extLst>
          </p:nvPr>
        </p:nvGraphicFramePr>
        <p:xfrm>
          <a:off x="304800" y="1869896"/>
          <a:ext cx="11582400" cy="4998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7051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0D24-8DC3-47B0-9406-01ECE8BE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12126930" cy="1143000"/>
          </a:xfrm>
        </p:spPr>
        <p:txBody>
          <a:bodyPr/>
          <a:lstStyle/>
          <a:p>
            <a:r>
              <a:rPr lang="en-US" dirty="0"/>
              <a:t>Percent AIAN with California Tribal Heritage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790F1AA-8B28-4268-8163-627E3B2B47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040275"/>
              </p:ext>
            </p:extLst>
          </p:nvPr>
        </p:nvGraphicFramePr>
        <p:xfrm>
          <a:off x="304800" y="1694579"/>
          <a:ext cx="11582400" cy="446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5D106AD-23B0-4761-AE96-B96005C6151F}"/>
              </a:ext>
            </a:extLst>
          </p:cNvPr>
          <p:cNvSpPr txBox="1"/>
          <p:nvPr/>
        </p:nvSpPr>
        <p:spPr>
          <a:xfrm>
            <a:off x="1645106" y="5672526"/>
            <a:ext cx="5069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 AIAN with CA Tribal Heritage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1A322-6514-46D4-8487-4C138884B415}"/>
              </a:ext>
            </a:extLst>
          </p:cNvPr>
          <p:cNvSpPr txBox="1"/>
          <p:nvPr/>
        </p:nvSpPr>
        <p:spPr>
          <a:xfrm>
            <a:off x="6690071" y="5672526"/>
            <a:ext cx="573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 AIAN with Non-CA Tribal Heritage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036214B-A6FB-4DDD-B45F-2E442CC70F01}"/>
              </a:ext>
            </a:extLst>
          </p:cNvPr>
          <p:cNvSpPr txBox="1"/>
          <p:nvPr/>
        </p:nvSpPr>
        <p:spPr>
          <a:xfrm>
            <a:off x="535305" y="6499147"/>
            <a:ext cx="4789170" cy="36094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Source: California Health Interview Survey</a:t>
            </a:r>
          </a:p>
        </p:txBody>
      </p:sp>
    </p:spTree>
    <p:extLst>
      <p:ext uri="{BB962C8B-B14F-4D97-AF65-F5344CB8AC3E}">
        <p14:creationId xmlns:p14="http://schemas.microsoft.com/office/powerpoint/2010/main" val="52644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7157EA-F916-4564-9012-475539E1B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Weighting Considerations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1C5C29F-D743-4A89-A617-9E0AE512D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38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01AAA-8402-4BBD-9F78-262225E92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Benchmark Population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EBFA4-1976-4EB3-AE51-D117564BF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A6AC-13EF-4B34-8B38-57199B55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a benchmark population?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B06C-8FE9-4474-AD2C-ABBE1211E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Tells us what the population </a:t>
            </a:r>
            <a:r>
              <a:rPr lang="en-US" i="1" dirty="0"/>
              <a:t>should</a:t>
            </a:r>
            <a:r>
              <a:rPr lang="en-US" dirty="0"/>
              <a:t> look like absent</a:t>
            </a:r>
          </a:p>
          <a:p>
            <a:pPr lvl="1"/>
            <a:r>
              <a:rPr lang="en-US" dirty="0"/>
              <a:t>Coverage bias in sampling frame</a:t>
            </a:r>
          </a:p>
          <a:p>
            <a:pPr lvl="1"/>
            <a:r>
              <a:rPr lang="en-US" dirty="0"/>
              <a:t>Oversampling other design effects</a:t>
            </a:r>
          </a:p>
          <a:p>
            <a:pPr lvl="1"/>
            <a:r>
              <a:rPr lang="en-US" dirty="0"/>
              <a:t>Nonresponse</a:t>
            </a:r>
          </a:p>
          <a:p>
            <a:r>
              <a:rPr lang="en-US" dirty="0"/>
              <a:t>Bias can enter final sample in many ways and it’s difficult to measure them 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9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AF8FE-3D0F-9F40-AAE3-14DE1A309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252" y="834873"/>
            <a:ext cx="11582400" cy="1143000"/>
          </a:xfrm>
        </p:spPr>
        <p:txBody>
          <a:bodyPr/>
          <a:lstStyle/>
          <a:p>
            <a:r>
              <a:rPr lang="en-US" sz="4000" dirty="0"/>
              <a:t>Why Is a Weighting Session Included In Data Disaggregation Series?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1317BD-292F-1A49-8C61-5932D138D0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614120"/>
              </p:ext>
            </p:extLst>
          </p:nvPr>
        </p:nvGraphicFramePr>
        <p:xfrm>
          <a:off x="1186471" y="2351315"/>
          <a:ext cx="9407508" cy="2704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E91DA35-6D18-CC46-8E18-F311254C6F0F}"/>
              </a:ext>
            </a:extLst>
          </p:cNvPr>
          <p:cNvCxnSpPr>
            <a:cxnSpLocks/>
          </p:cNvCxnSpPr>
          <p:nvPr/>
        </p:nvCxnSpPr>
        <p:spPr>
          <a:xfrm flipH="1" flipV="1">
            <a:off x="5930536" y="4898572"/>
            <a:ext cx="1" cy="587829"/>
          </a:xfrm>
          <a:prstGeom prst="line">
            <a:avLst/>
          </a:prstGeom>
          <a:ln w="69850"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D0B6E49-72BE-2942-8DE1-527D588543BC}"/>
              </a:ext>
            </a:extLst>
          </p:cNvPr>
          <p:cNvSpPr txBox="1"/>
          <p:nvPr/>
        </p:nvSpPr>
        <p:spPr>
          <a:xfrm>
            <a:off x="3396342" y="5512527"/>
            <a:ext cx="54890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Population Estimates</a:t>
            </a:r>
          </a:p>
        </p:txBody>
      </p:sp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B51DEEB7-E56C-FF4E-8C6D-20902144F15D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37062" y="3189514"/>
            <a:ext cx="566057" cy="566057"/>
          </a:xfrm>
          <a:prstGeom prst="rect">
            <a:avLst/>
          </a:prstGeom>
        </p:spPr>
      </p:pic>
      <p:pic>
        <p:nvPicPr>
          <p:cNvPr id="11" name="Graphic 10" descr="Checkmark with solid fill">
            <a:extLst>
              <a:ext uri="{FF2B5EF4-FFF2-40B4-BE49-F238E27FC236}">
                <a16:creationId xmlns:a16="http://schemas.microsoft.com/office/drawing/2014/main" id="{E23B4147-FAE7-AD49-BFE1-8B1752103F9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11040" y="3233056"/>
            <a:ext cx="570411" cy="57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231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CE684-D752-4D84-92BD-054941D69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benchmark population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5319A-7577-45D5-9F2E-A6BD0142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Weighting process forces sample to look like the benchmark population on selected characteristics</a:t>
            </a:r>
          </a:p>
          <a:p>
            <a:r>
              <a:rPr lang="en-US" dirty="0"/>
              <a:t>Any limitations of benchmark data will be imposed on final weights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2193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6D00-5E27-4E84-8AA0-79DEB11A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Benchmark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C98CA-E30B-4575-A68F-882AA560D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Similarity to target population</a:t>
            </a:r>
          </a:p>
          <a:p>
            <a:r>
              <a:rPr lang="en-US" dirty="0"/>
              <a:t>Considerations:</a:t>
            </a:r>
          </a:p>
          <a:p>
            <a:pPr lvl="1"/>
            <a:r>
              <a:rPr lang="en-US" dirty="0"/>
              <a:t>Policy relevance</a:t>
            </a:r>
          </a:p>
          <a:p>
            <a:pPr lvl="1"/>
            <a:r>
              <a:rPr lang="en-US" dirty="0"/>
              <a:t>Comparability to other data sources</a:t>
            </a:r>
          </a:p>
          <a:p>
            <a:pPr lvl="1"/>
            <a:r>
              <a:rPr lang="en-US" dirty="0"/>
              <a:t>Quality of benchmark data</a:t>
            </a:r>
          </a:p>
          <a:p>
            <a:pPr lvl="2"/>
            <a:r>
              <a:rPr lang="en-US" dirty="0"/>
              <a:t>Representativeness of relevant populations</a:t>
            </a:r>
          </a:p>
          <a:p>
            <a:pPr lvl="1"/>
            <a:r>
              <a:rPr lang="en-US" dirty="0"/>
              <a:t>Availability of relevant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189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F6BFC-EDB5-484E-845C-6602057F3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Benchmark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D5EFC-E8BE-4B94-AA00-D07B146B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Decennial census </a:t>
            </a:r>
          </a:p>
          <a:p>
            <a:r>
              <a:rPr lang="en-US" dirty="0"/>
              <a:t>U.S. Census Bureau intercensal population estimates</a:t>
            </a:r>
          </a:p>
          <a:p>
            <a:r>
              <a:rPr lang="en-US" dirty="0"/>
              <a:t>American Community Survey (ACS)</a:t>
            </a:r>
          </a:p>
          <a:p>
            <a:r>
              <a:rPr lang="en-US" dirty="0"/>
              <a:t>State government estimates (e.g., California Dept of Finance)</a:t>
            </a:r>
          </a:p>
          <a:p>
            <a:r>
              <a:rPr lang="en-US" dirty="0"/>
              <a:t>Commercial population data (e.g., </a:t>
            </a:r>
            <a:r>
              <a:rPr lang="en-US" dirty="0" err="1"/>
              <a:t>Claritas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90181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CB96C-2231-4519-9C31-C83AA4AEB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68776"/>
            <a:ext cx="11582400" cy="897134"/>
          </a:xfrm>
        </p:spPr>
        <p:txBody>
          <a:bodyPr/>
          <a:lstStyle/>
          <a:p>
            <a:r>
              <a:rPr lang="en-US" dirty="0"/>
              <a:t>Example: Coverage of AIANs in the ACS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EA8B5-4FB6-4870-AF78-B70631A08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40229"/>
            <a:ext cx="11582400" cy="4544695"/>
          </a:xfrm>
        </p:spPr>
        <p:txBody>
          <a:bodyPr/>
          <a:lstStyle/>
          <a:p>
            <a:r>
              <a:rPr lang="en-US" dirty="0"/>
              <a:t>The ACS has historically undercounted AIANs (</a:t>
            </a:r>
            <a:r>
              <a:rPr lang="en-US" dirty="0" err="1"/>
              <a:t>Luhan</a:t>
            </a:r>
            <a:r>
              <a:rPr lang="en-US" dirty="0"/>
              <a:t>, 2014)</a:t>
            </a:r>
          </a:p>
          <a:p>
            <a:pPr lvl="1"/>
            <a:r>
              <a:rPr lang="en-US" dirty="0"/>
              <a:t>The U.S. Office of Management and Budget defines AIAN as persons:</a:t>
            </a:r>
          </a:p>
          <a:p>
            <a:pPr marL="457200" lvl="1" indent="0">
              <a:buNone/>
            </a:pPr>
            <a:r>
              <a:rPr lang="en-US" dirty="0"/>
              <a:t>	“</a:t>
            </a:r>
            <a:r>
              <a:rPr lang="en-US" sz="2400" i="1" dirty="0"/>
              <a:t>having origins in any of the original peoples of North and South America 	(including Central America) and who maintains tribal affiliation or community 	attachment.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American Community Survey </a:t>
            </a:r>
            <a:r>
              <a:rPr lang="en-US" dirty="0" err="1"/>
              <a:t>undersamples</a:t>
            </a:r>
            <a:r>
              <a:rPr lang="en-US" dirty="0"/>
              <a:t> from tribal lands</a:t>
            </a:r>
          </a:p>
          <a:p>
            <a:pPr lvl="1"/>
            <a:r>
              <a:rPr lang="en-US" dirty="0"/>
              <a:t>ACS uses bridged-race estimates for weighting</a:t>
            </a:r>
          </a:p>
          <a:p>
            <a:pPr lvl="2"/>
            <a:r>
              <a:rPr lang="en-US" dirty="0"/>
              <a:t>Multiracial individuals are redistributed into a single-race category</a:t>
            </a:r>
          </a:p>
        </p:txBody>
      </p:sp>
    </p:spTree>
    <p:extLst>
      <p:ext uri="{BB962C8B-B14F-4D97-AF65-F5344CB8AC3E}">
        <p14:creationId xmlns:p14="http://schemas.microsoft.com/office/powerpoint/2010/main" val="8697501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5776-0889-48FF-87D8-49AFEC7D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data from multiple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5BA4-C153-4EB1-A725-5039B415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Benchmark information can be drawn from multiple sources</a:t>
            </a:r>
          </a:p>
          <a:p>
            <a:r>
              <a:rPr lang="en-US" dirty="0"/>
              <a:t>Sources may differ in small ways that create inconsistencies</a:t>
            </a:r>
          </a:p>
          <a:p>
            <a:pPr lvl="1"/>
            <a:r>
              <a:rPr lang="en-US" dirty="0"/>
              <a:t>Must be brought in alignment with each other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99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93FFD-9A63-46F1-84F8-B02C83A9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11" y="533400"/>
            <a:ext cx="12044737" cy="1143000"/>
          </a:xfrm>
        </p:spPr>
        <p:txBody>
          <a:bodyPr/>
          <a:lstStyle/>
          <a:p>
            <a:r>
              <a:rPr lang="en-US" sz="3800" dirty="0"/>
              <a:t>Example: CHIS Asian ethnic subgroup benchmarks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F58E0-6013-433D-9056-F8FAE7E00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source (CA Dept of Finance [CA DOF] population estimates) does not include Asian ethnicities</a:t>
            </a:r>
          </a:p>
          <a:p>
            <a:r>
              <a:rPr lang="en-US" dirty="0"/>
              <a:t>Asian ethnic subgroup distribution drawn from American Community Survey (ACS)</a:t>
            </a:r>
          </a:p>
          <a:p>
            <a:r>
              <a:rPr lang="en-US" dirty="0"/>
              <a:t>Overall Asian population size differs between CA DOF and ACS</a:t>
            </a:r>
          </a:p>
          <a:p>
            <a:r>
              <a:rPr lang="en-US" dirty="0"/>
              <a:t>ACS within-Asian ethnic subgroup distribution applied to CHIS Asian population estimates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286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0FFA-96E6-4A94-B49D-E22DFC1A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2012 California Race-Ethnicity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66910-F44A-41A3-AD75-8F759DA71E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 American Community Survey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9A337C1-6142-4312-BDF9-D0BFC08B26D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51951645"/>
              </p:ext>
            </p:extLst>
          </p:nvPr>
        </p:nvGraphicFramePr>
        <p:xfrm>
          <a:off x="609600" y="2174875"/>
          <a:ext cx="538638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441">
                  <a:extLst>
                    <a:ext uri="{9D8B030D-6E8A-4147-A177-3AD203B41FA5}">
                      <a16:colId xmlns:a16="http://schemas.microsoft.com/office/drawing/2014/main" val="1709337625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1717147530"/>
                    </a:ext>
                  </a:extLst>
                </a:gridCol>
                <a:gridCol w="1250565">
                  <a:extLst>
                    <a:ext uri="{9D8B030D-6E8A-4147-A177-3AD203B41FA5}">
                      <a16:colId xmlns:a16="http://schemas.microsoft.com/office/drawing/2014/main" val="106807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21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Hispanic/Latino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9,536,000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34.0%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557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12,111,000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23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1,549,000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54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3,980,000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96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AI/AN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4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Other NH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741,000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816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28,025,000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992687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7F400E-ED59-479C-8ADF-18E73FC8C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2012 CHIS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0D62C41-361D-449A-9759-CE86EF1DCEF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521463"/>
              </p:ext>
            </p:extLst>
          </p:nvPr>
        </p:nvGraphicFramePr>
        <p:xfrm>
          <a:off x="6192838" y="2174875"/>
          <a:ext cx="538638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441">
                  <a:extLst>
                    <a:ext uri="{9D8B030D-6E8A-4147-A177-3AD203B41FA5}">
                      <a16:colId xmlns:a16="http://schemas.microsoft.com/office/drawing/2014/main" val="1709337625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1717147530"/>
                    </a:ext>
                  </a:extLst>
                </a:gridCol>
                <a:gridCol w="1250565">
                  <a:extLst>
                    <a:ext uri="{9D8B030D-6E8A-4147-A177-3AD203B41FA5}">
                      <a16:colId xmlns:a16="http://schemas.microsoft.com/office/drawing/2014/main" val="106807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21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Hispanic/Latino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9,517,000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557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12,094,000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43.5%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23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1,566,000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54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3,846,000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96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NH AI/AN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4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Other NH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816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27,796,000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992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136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9D1C9-C737-4DBF-9F89-7016AE840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Weighting Dimensions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10E93-FDE6-4EBC-B170-C0242F3104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81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D8D9-03F1-459E-A6F5-5A7A4F8B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Weighting Dimensions?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2769C-DEEC-442C-80B9-8AD487598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set of characteristics that are used to standardize the sample data</a:t>
            </a:r>
          </a:p>
          <a:p>
            <a:r>
              <a:rPr lang="en-US" dirty="0"/>
              <a:t>After weighting, the respondents in the data will resemble benchmark(s) on these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7415598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61CD6-10D5-4295-80A4-049076533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11582400" cy="11430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Choosing characteristics for weighting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DD477-B15C-49DD-8EF3-2BF848FF5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33763"/>
            <a:ext cx="5384800" cy="45259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Characteristics associated with differential response rates</a:t>
            </a:r>
          </a:p>
          <a:p>
            <a:pPr>
              <a:lnSpc>
                <a:spcPct val="90000"/>
              </a:lnSpc>
            </a:pPr>
            <a:r>
              <a:rPr lang="en-US" dirty="0"/>
              <a:t>Available in benchmark source and in data to be weighted</a:t>
            </a:r>
          </a:p>
          <a:p>
            <a:pPr>
              <a:lnSpc>
                <a:spcPct val="90000"/>
              </a:lnSpc>
            </a:pPr>
            <a:r>
              <a:rPr lang="en-US" dirty="0"/>
              <a:t>High-quality measures with low complexity and rates of missing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C458F86-DCF5-402C-ADB5-4C5568140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33763"/>
            <a:ext cx="5384800" cy="4525963"/>
          </a:xfrm>
        </p:spPr>
        <p:txBody>
          <a:bodyPr/>
          <a:lstStyle/>
          <a:p>
            <a:r>
              <a:rPr lang="en-US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Gender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Age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Race-ethnicity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Education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Home ownership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Urbanicity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5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7359E-F307-42E5-8235-E552F64D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The Purpose of Weighting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657AB3D-51D9-492C-8A98-6F498F35D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263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7EB16-C6C6-44CA-8762-1EEDD9AC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91711-F04C-428A-AC4E-91820C918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Adjust for each characteristic independently</a:t>
            </a:r>
          </a:p>
          <a:p>
            <a:pPr lvl="1"/>
            <a:r>
              <a:rPr lang="en-US" dirty="0"/>
              <a:t>Overall population distributions will match benchmark</a:t>
            </a:r>
          </a:p>
          <a:p>
            <a:r>
              <a:rPr lang="en-US" dirty="0"/>
              <a:t>Adjust for characteristics within subgroups</a:t>
            </a:r>
          </a:p>
          <a:p>
            <a:pPr lvl="1"/>
            <a:r>
              <a:rPr lang="en-US" dirty="0"/>
              <a:t>Ensure subgroup characteristics also match benchmark</a:t>
            </a:r>
          </a:p>
          <a:p>
            <a:pPr lvl="1"/>
            <a:r>
              <a:rPr lang="en-US" dirty="0"/>
              <a:t>Appropriate when nonresponse patterns differ within groups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Race-ethnicity within gender and/or age</a:t>
            </a:r>
          </a:p>
          <a:p>
            <a:pPr lvl="2"/>
            <a:r>
              <a:rPr lang="en-US" dirty="0"/>
              <a:t>Race-ethnicity within U.S. state or other geographic region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105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6D9C-03F3-411D-BFA5-CE0281494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size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5DD6D-6FA1-4560-AD7E-BD4787F40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would like to make all subgroups representative</a:t>
            </a:r>
          </a:p>
          <a:p>
            <a:pPr lvl="1"/>
            <a:r>
              <a:rPr lang="en-US" dirty="0"/>
              <a:t>Need “enough” respondents within subgroup</a:t>
            </a:r>
          </a:p>
          <a:p>
            <a:pPr lvl="1"/>
            <a:r>
              <a:rPr lang="en-US" dirty="0"/>
              <a:t>With small number of respondents: </a:t>
            </a:r>
          </a:p>
          <a:p>
            <a:pPr lvl="2"/>
            <a:r>
              <a:rPr lang="en-US" dirty="0"/>
              <a:t>Individual responses can be too influential in estimates</a:t>
            </a:r>
          </a:p>
          <a:p>
            <a:pPr lvl="2"/>
            <a:r>
              <a:rPr lang="en-US" dirty="0"/>
              <a:t>Not enough variation to allow convergence across all dimensions</a:t>
            </a:r>
          </a:p>
          <a:p>
            <a:r>
              <a:rPr lang="en-US" dirty="0"/>
              <a:t>Small samples may require collapsing categories, preventing adjustments for disaggregated categories</a:t>
            </a:r>
          </a:p>
        </p:txBody>
      </p:sp>
    </p:spTree>
    <p:extLst>
      <p:ext uri="{BB962C8B-B14F-4D97-AF65-F5344CB8AC3E}">
        <p14:creationId xmlns:p14="http://schemas.microsoft.com/office/powerpoint/2010/main" val="6573672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893E8-CED7-4E28-9A27-1AA4BB2A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weighting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DFE17-8CAE-4C0A-AE95-BAE98B603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Weighting dimensions might not fully account for differential nonparticipation</a:t>
            </a:r>
          </a:p>
          <a:p>
            <a:pPr lvl="1"/>
            <a:r>
              <a:rPr lang="en-US" dirty="0"/>
              <a:t>Unmeasured characteristics associated with survey participation</a:t>
            </a:r>
          </a:p>
          <a:p>
            <a:pPr lvl="1"/>
            <a:r>
              <a:rPr lang="en-US" dirty="0"/>
              <a:t>Lack of detail or precision in benchmark may restrict what can be adjusted</a:t>
            </a:r>
          </a:p>
          <a:p>
            <a:pPr lvl="1"/>
            <a:r>
              <a:rPr lang="en-US" dirty="0"/>
              <a:t>Sample size constraints may prevent fully adjusting for or within disaggregated groups</a:t>
            </a:r>
          </a:p>
        </p:txBody>
      </p:sp>
    </p:spTree>
    <p:extLst>
      <p:ext uri="{BB962C8B-B14F-4D97-AF65-F5344CB8AC3E}">
        <p14:creationId xmlns:p14="http://schemas.microsoft.com/office/powerpoint/2010/main" val="8424270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348828-93AE-465E-8FCC-7B7A6E835B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Coding Race-Ethnicity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6E7E396-79E3-4D4A-B0F2-11A8CA2532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163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24F61-8D32-4DB5-BDAB-6D1CA637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Race-Ethnicity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0804-FF68-44DD-9C93-DC5A7334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11582400" cy="4897821"/>
          </a:xfrm>
        </p:spPr>
        <p:txBody>
          <a:bodyPr/>
          <a:lstStyle/>
          <a:p>
            <a:r>
              <a:rPr lang="en-US" dirty="0"/>
              <a:t>Hispanic/Latino </a:t>
            </a:r>
          </a:p>
          <a:p>
            <a:pPr lvl="1"/>
            <a:r>
              <a:rPr lang="en-US" dirty="0"/>
              <a:t>Separate dimension/measure </a:t>
            </a:r>
          </a:p>
          <a:p>
            <a:pPr lvl="1"/>
            <a:r>
              <a:rPr lang="en-US" dirty="0"/>
              <a:t>Racial-ethnic category, i.e., “Hispanic/Latino trumps all”</a:t>
            </a:r>
          </a:p>
          <a:p>
            <a:r>
              <a:rPr lang="en-US" dirty="0"/>
              <a:t>Treatment of multiracial respondents</a:t>
            </a:r>
          </a:p>
          <a:p>
            <a:pPr lvl="1"/>
            <a:r>
              <a:rPr lang="en-US" dirty="0"/>
              <a:t>Multiracial category</a:t>
            </a:r>
          </a:p>
          <a:p>
            <a:pPr lvl="1"/>
            <a:r>
              <a:rPr lang="en-US" dirty="0"/>
              <a:t>Bridged-race reassignment</a:t>
            </a:r>
          </a:p>
          <a:p>
            <a:pPr lvl="1"/>
            <a:r>
              <a:rPr lang="en-US" dirty="0"/>
              <a:t>Indicators for race report</a:t>
            </a:r>
          </a:p>
          <a:p>
            <a:r>
              <a:rPr lang="en-US" dirty="0"/>
              <a:t>Recode of “other” race reports</a:t>
            </a:r>
          </a:p>
          <a:p>
            <a:r>
              <a:rPr lang="en-US" dirty="0"/>
              <a:t>Ethnic subgroups within racial groups</a:t>
            </a:r>
          </a:p>
        </p:txBody>
      </p:sp>
    </p:spTree>
    <p:extLst>
      <p:ext uri="{BB962C8B-B14F-4D97-AF65-F5344CB8AC3E}">
        <p14:creationId xmlns:p14="http://schemas.microsoft.com/office/powerpoint/2010/main" val="30636249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1EB31-3C33-457B-8F3D-A7A10F741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on Coding Race-Ethnicity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23065-9CE7-4540-95CE-395D409E2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Oversamples of specific racial or ethnic groups</a:t>
            </a:r>
          </a:p>
          <a:p>
            <a:r>
              <a:rPr lang="en-US" dirty="0"/>
              <a:t>Ability to match to benchmark population</a:t>
            </a:r>
          </a:p>
          <a:p>
            <a:r>
              <a:rPr lang="en-US" dirty="0"/>
              <a:t>Sample size within racial-ethnic categories</a:t>
            </a:r>
          </a:p>
          <a:p>
            <a:pPr lvl="1"/>
            <a:r>
              <a:rPr lang="en-US" dirty="0"/>
              <a:t>Collapsing categories with small numbers of respondents</a:t>
            </a:r>
          </a:p>
          <a:p>
            <a:pPr lvl="2"/>
            <a:r>
              <a:rPr lang="en-US" dirty="0"/>
              <a:t>Collapsed categories will be adjusted to match benchmark as a group, not individually</a:t>
            </a:r>
          </a:p>
          <a:p>
            <a:r>
              <a:rPr lang="en-US" dirty="0"/>
              <a:t>Ability to adjust for other characteristics within race-ethnicity</a:t>
            </a:r>
          </a:p>
          <a:p>
            <a:pPr lvl="1"/>
            <a:r>
              <a:rPr lang="en-US" dirty="0"/>
              <a:t>Sample size (again!)</a:t>
            </a:r>
          </a:p>
        </p:txBody>
      </p:sp>
    </p:spTree>
    <p:extLst>
      <p:ext uri="{BB962C8B-B14F-4D97-AF65-F5344CB8AC3E}">
        <p14:creationId xmlns:p14="http://schemas.microsoft.com/office/powerpoint/2010/main" val="33300048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CB41C-7C66-495D-9481-6EA2F839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AIAN in Federal Survey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5161-4248-4DA6-915A-5FF65D112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Differences in: </a:t>
            </a:r>
          </a:p>
          <a:p>
            <a:pPr lvl="1"/>
            <a:r>
              <a:rPr lang="en-US" dirty="0"/>
              <a:t>Data collection methodologies</a:t>
            </a:r>
          </a:p>
          <a:p>
            <a:pPr lvl="1"/>
            <a:r>
              <a:rPr lang="en-US" dirty="0"/>
              <a:t>Non-response</a:t>
            </a:r>
          </a:p>
          <a:p>
            <a:pPr lvl="1"/>
            <a:r>
              <a:rPr lang="en-US" dirty="0"/>
              <a:t>Benchmark data</a:t>
            </a:r>
          </a:p>
          <a:p>
            <a:pPr lvl="1"/>
            <a:r>
              <a:rPr lang="en-US" dirty="0"/>
              <a:t>Inclusion of AIAN in weighting</a:t>
            </a:r>
          </a:p>
          <a:p>
            <a:r>
              <a:rPr lang="en-US" dirty="0"/>
              <a:t>Importance of:</a:t>
            </a:r>
          </a:p>
          <a:p>
            <a:pPr lvl="1"/>
            <a:r>
              <a:rPr lang="en-US" dirty="0"/>
              <a:t>Hispanic/Latino status</a:t>
            </a:r>
          </a:p>
          <a:p>
            <a:pPr lvl="1"/>
            <a:r>
              <a:rPr lang="en-US" dirty="0"/>
              <a:t>Multiracial identity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051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EF0-EFCF-48A2-9EEB-C07120BDD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9" y="625868"/>
            <a:ext cx="12349537" cy="1143000"/>
          </a:xfrm>
        </p:spPr>
        <p:txBody>
          <a:bodyPr/>
          <a:lstStyle/>
          <a:p>
            <a:r>
              <a:rPr lang="en-US" dirty="0"/>
              <a:t>Weighting Characteristics: 6 Federal Surveys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7D56C3-2F57-4C7E-92AF-A2144B5EA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859806"/>
              </p:ext>
            </p:extLst>
          </p:nvPr>
        </p:nvGraphicFramePr>
        <p:xfrm>
          <a:off x="304800" y="1858963"/>
          <a:ext cx="115824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641">
                  <a:extLst>
                    <a:ext uri="{9D8B030D-6E8A-4147-A177-3AD203B41FA5}">
                      <a16:colId xmlns:a16="http://schemas.microsoft.com/office/drawing/2014/main" val="1959516662"/>
                    </a:ext>
                  </a:extLst>
                </a:gridCol>
                <a:gridCol w="3121573">
                  <a:extLst>
                    <a:ext uri="{9D8B030D-6E8A-4147-A177-3AD203B41FA5}">
                      <a16:colId xmlns:a16="http://schemas.microsoft.com/office/drawing/2014/main" val="1006121036"/>
                    </a:ext>
                  </a:extLst>
                </a:gridCol>
                <a:gridCol w="2412124">
                  <a:extLst>
                    <a:ext uri="{9D8B030D-6E8A-4147-A177-3AD203B41FA5}">
                      <a16:colId xmlns:a16="http://schemas.microsoft.com/office/drawing/2014/main" val="247876175"/>
                    </a:ext>
                  </a:extLst>
                </a:gridCol>
                <a:gridCol w="2349062">
                  <a:extLst>
                    <a:ext uri="{9D8B030D-6E8A-4147-A177-3AD203B41FA5}">
                      <a16:colId xmlns:a16="http://schemas.microsoft.com/office/drawing/2014/main" val="1188295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Benchmark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AIAN in Weighting?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AIAN Subgroups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342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American Community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U.S. Census Bureau Bridged-Race Population Estimates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Non-Hispanic AIAN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007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Behavioral Risk Factor Surveillance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Claritas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Population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In states with sufficient AIAN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Non-Hispanic single-race AIAN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52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National Health and Nutrition Examination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American Community Survey one-year data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536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National Health Interview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U.S. Census Bureau Population Estimates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062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National Survey of Drug Use and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U.S. Census Bureau Population Estimates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In states with sufficient AIAN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Single-race AIAN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3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Population Assessment of Tobacco and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American Community Survey one-year data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67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0673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3ED04-60E9-492C-98B0-D83E70B6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08" y="749157"/>
            <a:ext cx="11866652" cy="1143000"/>
          </a:xfrm>
        </p:spPr>
        <p:txBody>
          <a:bodyPr/>
          <a:lstStyle/>
          <a:p>
            <a:r>
              <a:rPr lang="en-US" dirty="0"/>
              <a:t>Percent AIAN Adults in Federal Surveys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E94C629-B5FE-43DD-902D-3530B7A98F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263155"/>
              </p:ext>
            </p:extLst>
          </p:nvPr>
        </p:nvGraphicFramePr>
        <p:xfrm>
          <a:off x="304800" y="1858962"/>
          <a:ext cx="11582400" cy="4644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7F714FE-1A27-4634-A1C9-DFE845698831}"/>
              </a:ext>
            </a:extLst>
          </p:cNvPr>
          <p:cNvSpPr txBox="1"/>
          <p:nvPr/>
        </p:nvSpPr>
        <p:spPr>
          <a:xfrm>
            <a:off x="10641724" y="2065283"/>
            <a:ext cx="772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2.5%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9ED8F7-977E-4924-9625-A10E41AD5420}"/>
              </a:ext>
            </a:extLst>
          </p:cNvPr>
          <p:cNvSpPr txBox="1"/>
          <p:nvPr/>
        </p:nvSpPr>
        <p:spPr>
          <a:xfrm>
            <a:off x="10255469" y="2649572"/>
            <a:ext cx="772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2.3%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50659F-FE0A-47DB-9220-24CF53F1683D}"/>
              </a:ext>
            </a:extLst>
          </p:cNvPr>
          <p:cNvSpPr txBox="1"/>
          <p:nvPr/>
        </p:nvSpPr>
        <p:spPr>
          <a:xfrm>
            <a:off x="9004738" y="3305675"/>
            <a:ext cx="772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1.6%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73593-FA63-48D9-9AF2-E2564EFF5E00}"/>
              </a:ext>
            </a:extLst>
          </p:cNvPr>
          <p:cNvSpPr txBox="1"/>
          <p:nvPr/>
        </p:nvSpPr>
        <p:spPr>
          <a:xfrm>
            <a:off x="9125607" y="3891169"/>
            <a:ext cx="772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1.7%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1B76C7-FB88-42D8-8353-28528EF182D5}"/>
              </a:ext>
            </a:extLst>
          </p:cNvPr>
          <p:cNvSpPr txBox="1"/>
          <p:nvPr/>
        </p:nvSpPr>
        <p:spPr>
          <a:xfrm>
            <a:off x="11096297" y="4436876"/>
            <a:ext cx="772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2.7%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4E99BD-1BBD-4B09-B9C7-4DA9066F0EBE}"/>
              </a:ext>
            </a:extLst>
          </p:cNvPr>
          <p:cNvSpPr txBox="1"/>
          <p:nvPr/>
        </p:nvSpPr>
        <p:spPr>
          <a:xfrm>
            <a:off x="8628993" y="5050221"/>
            <a:ext cx="772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1.5%</a:t>
            </a:r>
          </a:p>
        </p:txBody>
      </p:sp>
    </p:spTree>
    <p:extLst>
      <p:ext uri="{BB962C8B-B14F-4D97-AF65-F5344CB8AC3E}">
        <p14:creationId xmlns:p14="http://schemas.microsoft.com/office/powerpoint/2010/main" val="16783827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F37D2-AA50-47A4-9B06-F18843AE9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AIAN Subgroups in CHIS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B3BF5-5455-4984-B3B8-C3C6D18F4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one AIAN subgroup is included in the weighting dimensions: non-Hispanic single-race AIAN</a:t>
            </a:r>
          </a:p>
          <a:p>
            <a:r>
              <a:rPr lang="en-US" dirty="0"/>
              <a:t>Hispanic/Latino AIAN included with Latino/Hispanic</a:t>
            </a:r>
          </a:p>
          <a:p>
            <a:r>
              <a:rPr lang="en-US" dirty="0"/>
              <a:t>Non-Hispanic multiracial AIAN included with multiracial</a:t>
            </a:r>
          </a:p>
        </p:txBody>
      </p:sp>
    </p:spTree>
    <p:extLst>
      <p:ext uri="{BB962C8B-B14F-4D97-AF65-F5344CB8AC3E}">
        <p14:creationId xmlns:p14="http://schemas.microsoft.com/office/powerpoint/2010/main" val="226914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406AD-C560-4D14-B18D-8B50CEA01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weight survey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5DF8B-5F36-4FAA-BF81-ACE0FEE84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Weights help us to reflect the complexities of sample design</a:t>
            </a:r>
          </a:p>
          <a:p>
            <a:r>
              <a:rPr lang="en-US" dirty="0"/>
              <a:t>Weights are used for bias reduction</a:t>
            </a:r>
          </a:p>
          <a:p>
            <a:r>
              <a:rPr lang="en-US" dirty="0"/>
              <a:t>Weighting ensures that:</a:t>
            </a:r>
          </a:p>
          <a:p>
            <a:pPr lvl="1"/>
            <a:r>
              <a:rPr lang="en-US" dirty="0"/>
              <a:t>Data is representative of the target population </a:t>
            </a:r>
          </a:p>
          <a:p>
            <a:pPr lvl="1"/>
            <a:r>
              <a:rPr lang="en-US" dirty="0"/>
              <a:t>Estimates will be generalizable to the target population</a:t>
            </a:r>
          </a:p>
        </p:txBody>
      </p:sp>
    </p:spTree>
    <p:extLst>
      <p:ext uri="{BB962C8B-B14F-4D97-AF65-F5344CB8AC3E}">
        <p14:creationId xmlns:p14="http://schemas.microsoft.com/office/powerpoint/2010/main" val="30667819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F6D5-F28F-404B-B85B-4691288B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CHIS AIAN Population: Unweighted vs Weighted </a:t>
            </a: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AA31E5F2-37B3-4B3E-B0D1-917BB1FA51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665995"/>
              </p:ext>
            </p:extLst>
          </p:nvPr>
        </p:nvGraphicFramePr>
        <p:xfrm>
          <a:off x="304800" y="1676400"/>
          <a:ext cx="115824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21360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B16D-FC14-48C3-9C5C-FF1EFF11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 for Small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2FAA6-2FC7-4B70-B987-765226CE1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Coding of weighting dimensions</a:t>
            </a:r>
          </a:p>
          <a:p>
            <a:pPr lvl="1"/>
            <a:r>
              <a:rPr lang="en-US" dirty="0"/>
              <a:t>Broader measures</a:t>
            </a:r>
          </a:p>
          <a:p>
            <a:pPr lvl="2"/>
            <a:r>
              <a:rPr lang="en-US" dirty="0"/>
              <a:t>Indicators for race that are inclusive of multiracial reports</a:t>
            </a:r>
          </a:p>
          <a:p>
            <a:pPr lvl="1"/>
            <a:r>
              <a:rPr lang="en-US" dirty="0"/>
              <a:t>Simplify dimensions:</a:t>
            </a:r>
          </a:p>
          <a:p>
            <a:pPr lvl="2"/>
            <a:r>
              <a:rPr lang="en-US" dirty="0"/>
              <a:t>Adjust at national level rather than at U.S. state </a:t>
            </a:r>
          </a:p>
          <a:p>
            <a:r>
              <a:rPr lang="en-US" dirty="0"/>
              <a:t>Increase sample size</a:t>
            </a:r>
          </a:p>
          <a:p>
            <a:pPr lvl="1"/>
            <a:r>
              <a:rPr lang="en-US" dirty="0"/>
              <a:t>Pooling across multiple waves of data</a:t>
            </a:r>
          </a:p>
        </p:txBody>
      </p:sp>
    </p:spTree>
    <p:extLst>
      <p:ext uri="{BB962C8B-B14F-4D97-AF65-F5344CB8AC3E}">
        <p14:creationId xmlns:p14="http://schemas.microsoft.com/office/powerpoint/2010/main" val="4136216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64A77-DF2F-4678-9EE4-18B11A8E7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07587-C0F7-4BB4-A51A-3B9D39F08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147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CA555-E27D-4834-8A0D-D7B75C7D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74" y="821077"/>
            <a:ext cx="11582400" cy="1143000"/>
          </a:xfrm>
        </p:spPr>
        <p:txBody>
          <a:bodyPr/>
          <a:lstStyle/>
          <a:p>
            <a:r>
              <a:rPr lang="en-US" sz="4000" dirty="0"/>
              <a:t>Weighting and Disaggregated Racial-Ethnic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96499-09AB-47B0-9C81-7020562E0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075" y="2332038"/>
            <a:ext cx="11582400" cy="4525962"/>
          </a:xfrm>
        </p:spPr>
        <p:txBody>
          <a:bodyPr/>
          <a:lstStyle/>
          <a:p>
            <a:r>
              <a:rPr lang="en-US" dirty="0"/>
              <a:t>Data is weighted to allow generalization of estimates from the data to the population, but weighting usually does not account for small and hard-to-survey populations </a:t>
            </a:r>
          </a:p>
          <a:p>
            <a:pPr lvl="1"/>
            <a:r>
              <a:rPr lang="en-US" dirty="0"/>
              <a:t>When data is disaggregated, resulting estimates may not be representative of disaggregated groups</a:t>
            </a:r>
          </a:p>
          <a:p>
            <a:pPr lvl="1"/>
            <a:r>
              <a:rPr lang="en-US" dirty="0"/>
              <a:t>Limits users’ ability to draw conclusions about these populations</a:t>
            </a:r>
          </a:p>
        </p:txBody>
      </p:sp>
    </p:spTree>
    <p:extLst>
      <p:ext uri="{BB962C8B-B14F-4D97-AF65-F5344CB8AC3E}">
        <p14:creationId xmlns:p14="http://schemas.microsoft.com/office/powerpoint/2010/main" val="18353235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E2A7F-9EC8-4349-9882-5B40243C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Weighting Methodologies Matter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5CA57-4BC5-42C0-9601-639A44F32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Weighting for these subpopulations can improve estimates but the methods we use to do so matter</a:t>
            </a:r>
          </a:p>
          <a:p>
            <a:r>
              <a:rPr lang="en-US" dirty="0"/>
              <a:t>Data will reflect frame, sampling, and data collection methodologies</a:t>
            </a:r>
          </a:p>
          <a:p>
            <a:pPr lvl="1"/>
            <a:r>
              <a:rPr lang="en-US" dirty="0"/>
              <a:t>May lead to differential participation within subpopulation</a:t>
            </a:r>
          </a:p>
          <a:p>
            <a:pPr lvl="1"/>
            <a:r>
              <a:rPr lang="en-US" dirty="0"/>
              <a:t>Weighting can only adjust for populations that are under-/over-represented in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462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F73B0-3C66-4949-AD3D-B907F67B0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97" y="779980"/>
            <a:ext cx="11582400" cy="1143000"/>
          </a:xfrm>
        </p:spPr>
        <p:txBody>
          <a:bodyPr/>
          <a:lstStyle/>
          <a:p>
            <a:r>
              <a:rPr lang="en-US" dirty="0"/>
              <a:t>The Process of Weighting Survey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40713-8897-4D7C-82CA-E29753BC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526" y="2115817"/>
            <a:ext cx="11582400" cy="4525962"/>
          </a:xfrm>
        </p:spPr>
        <p:txBody>
          <a:bodyPr/>
          <a:lstStyle/>
          <a:p>
            <a:r>
              <a:rPr lang="en-US" dirty="0"/>
              <a:t>Source of benchmark data</a:t>
            </a:r>
          </a:p>
          <a:p>
            <a:pPr lvl="1"/>
            <a:r>
              <a:rPr lang="en-US" dirty="0"/>
              <a:t>Differences can be small, but meaningful for small populations that are measured imprecisely</a:t>
            </a:r>
          </a:p>
          <a:p>
            <a:r>
              <a:rPr lang="en-US" dirty="0"/>
              <a:t>Weighting dimensions</a:t>
            </a:r>
          </a:p>
          <a:p>
            <a:pPr lvl="1"/>
            <a:r>
              <a:rPr lang="en-US" dirty="0"/>
              <a:t>Adequate to capture differential participation</a:t>
            </a:r>
          </a:p>
          <a:p>
            <a:pPr lvl="1"/>
            <a:r>
              <a:rPr lang="en-US" dirty="0"/>
              <a:t>Differential participation within categories vs between categories</a:t>
            </a:r>
          </a:p>
          <a:p>
            <a:r>
              <a:rPr lang="en-US" dirty="0"/>
              <a:t>Coding of race-ethnicity in </a:t>
            </a:r>
            <a:r>
              <a:rPr lang="en-US"/>
              <a:t>weighting dimensions</a:t>
            </a:r>
            <a:endParaRPr lang="en-US" dirty="0"/>
          </a:p>
          <a:p>
            <a:pPr lvl="1"/>
            <a:r>
              <a:rPr lang="en-US" dirty="0"/>
              <a:t>Categories not explicitly adjusted are still affected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525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03688-D506-4A18-9125-E5C7404FE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74" y="636142"/>
            <a:ext cx="11582400" cy="114300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FE0B8-01F9-40AA-BE32-30938B4B9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for this workshop series was provided by a grant from the Robert Wood Johnson Foundation</a:t>
            </a:r>
          </a:p>
          <a:p>
            <a:r>
              <a:rPr lang="en-US" dirty="0"/>
              <a:t>Next Seminar:</a:t>
            </a:r>
          </a:p>
          <a:p>
            <a:pPr marL="457200" lvl="1" indent="0">
              <a:buNone/>
            </a:pPr>
            <a:r>
              <a:rPr lang="en-US" sz="3200" i="1" dirty="0">
                <a:solidFill>
                  <a:srgbClr val="DEC618"/>
                </a:solidFill>
              </a:rPr>
              <a:t>Collection and Reporting of Data on the Multiracial Population</a:t>
            </a:r>
          </a:p>
          <a:p>
            <a:pPr marL="457200" lvl="1" indent="0">
              <a:buNone/>
            </a:pPr>
            <a:r>
              <a:rPr lang="en-US" sz="2000" dirty="0"/>
              <a:t>Jacqueline Lucas, National Center for Health Statistics &amp; Neil Ruiz, PEW Research Center</a:t>
            </a:r>
          </a:p>
        </p:txBody>
      </p:sp>
    </p:spTree>
    <p:extLst>
      <p:ext uri="{BB962C8B-B14F-4D97-AF65-F5344CB8AC3E}">
        <p14:creationId xmlns:p14="http://schemas.microsoft.com/office/powerpoint/2010/main" val="21113246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92A4-8CE7-4389-8C6D-F49348E3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445" y="1047108"/>
            <a:ext cx="11582400" cy="1143000"/>
          </a:xfrm>
        </p:spPr>
        <p:txBody>
          <a:bodyPr/>
          <a:lstStyle/>
          <a:p>
            <a:r>
              <a:rPr lang="en-US" dirty="0"/>
              <a:t>CHIS: Korean/Vietnamese (K/V) Oversample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80C3C8-8C64-4CA9-9A72-3D0D6ACA3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654994"/>
            <a:ext cx="5386917" cy="639762"/>
          </a:xfrm>
        </p:spPr>
        <p:txBody>
          <a:bodyPr/>
          <a:lstStyle/>
          <a:p>
            <a:r>
              <a:rPr lang="en-US" dirty="0"/>
              <a:t>Surname List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96D43C-788C-4C78-9993-F6A05A686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3294756"/>
            <a:ext cx="5386917" cy="3951288"/>
          </a:xfrm>
        </p:spPr>
        <p:txBody>
          <a:bodyPr/>
          <a:lstStyle/>
          <a:p>
            <a:r>
              <a:rPr lang="en-US" dirty="0"/>
              <a:t>Oversamples from matched phone number list based on surname</a:t>
            </a:r>
          </a:p>
          <a:p>
            <a:r>
              <a:rPr lang="en-US" dirty="0"/>
              <a:t>Landline only prior to 2017</a:t>
            </a:r>
          </a:p>
          <a:p>
            <a:r>
              <a:rPr lang="en-US" dirty="0"/>
              <a:t>Screened for Asian ethnicity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C27CC70-9DE7-44EB-957D-AFE575AD9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2654994"/>
            <a:ext cx="5389033" cy="639762"/>
          </a:xfrm>
        </p:spPr>
        <p:txBody>
          <a:bodyPr/>
          <a:lstStyle/>
          <a:p>
            <a:r>
              <a:rPr lang="en-US" dirty="0"/>
              <a:t>Non-List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9AA9CB-5FD7-406E-83D6-D7683C5E6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3294756"/>
            <a:ext cx="5389033" cy="3951288"/>
          </a:xfrm>
        </p:spPr>
        <p:txBody>
          <a:bodyPr/>
          <a:lstStyle/>
          <a:p>
            <a:r>
              <a:rPr lang="en-US" dirty="0"/>
              <a:t>Oversamples areas with larger Korean and Vietnamese populations</a:t>
            </a:r>
          </a:p>
          <a:p>
            <a:r>
              <a:rPr lang="en-US" dirty="0"/>
              <a:t>Landline and cell-phone</a:t>
            </a:r>
          </a:p>
          <a:p>
            <a:r>
              <a:rPr lang="en-US" dirty="0"/>
              <a:t>No screen</a:t>
            </a:r>
          </a:p>
        </p:txBody>
      </p:sp>
    </p:spTree>
    <p:extLst>
      <p:ext uri="{BB962C8B-B14F-4D97-AF65-F5344CB8AC3E}">
        <p14:creationId xmlns:p14="http://schemas.microsoft.com/office/powerpoint/2010/main" val="347051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5D90-75EA-4A01-958D-004F8B21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K/V Surname List vs Non-List: Unweighted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8F10EEDA-2504-4AD8-B1DB-FB52B07E3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614433"/>
              </p:ext>
            </p:extLst>
          </p:nvPr>
        </p:nvGraphicFramePr>
        <p:xfrm>
          <a:off x="304800" y="1676401"/>
          <a:ext cx="11582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002DF71-C4F4-4A02-8FC5-32B483A24E89}"/>
              </a:ext>
            </a:extLst>
          </p:cNvPr>
          <p:cNvSpPr txBox="1"/>
          <p:nvPr/>
        </p:nvSpPr>
        <p:spPr>
          <a:xfrm>
            <a:off x="4666593" y="6374524"/>
            <a:ext cx="5071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Source: 2016 California Health Interview Survey</a:t>
            </a:r>
          </a:p>
        </p:txBody>
      </p:sp>
    </p:spTree>
    <p:extLst>
      <p:ext uri="{BB962C8B-B14F-4D97-AF65-F5344CB8AC3E}">
        <p14:creationId xmlns:p14="http://schemas.microsoft.com/office/powerpoint/2010/main" val="5964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A5638-B9E8-4E60-88EA-F5DFC09E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K/V Surname List vs Non-List: Weighted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0F81C15B-2595-4459-87D9-DD59D9B55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495954"/>
              </p:ext>
            </p:extLst>
          </p:nvPr>
        </p:nvGraphicFramePr>
        <p:xfrm>
          <a:off x="304800" y="1676401"/>
          <a:ext cx="11582400" cy="464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0A54891-2D97-4465-A256-4AFBADE8CAB9}"/>
              </a:ext>
            </a:extLst>
          </p:cNvPr>
          <p:cNvSpPr txBox="1"/>
          <p:nvPr/>
        </p:nvSpPr>
        <p:spPr>
          <a:xfrm>
            <a:off x="4666593" y="6374524"/>
            <a:ext cx="5071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Source: 2016 California Health Interview Survey</a:t>
            </a:r>
          </a:p>
        </p:txBody>
      </p:sp>
    </p:spTree>
    <p:extLst>
      <p:ext uri="{BB962C8B-B14F-4D97-AF65-F5344CB8AC3E}">
        <p14:creationId xmlns:p14="http://schemas.microsoft.com/office/powerpoint/2010/main" val="292788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6880C-D601-4768-98C6-C0010705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weights unnecessary?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E3B67-9D23-4BEA-82EE-6D38711D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b="1" i="1" dirty="0"/>
              <a:t>all</a:t>
            </a:r>
            <a:r>
              <a:rPr lang="en-US" dirty="0"/>
              <a:t> of these conditions hold:</a:t>
            </a:r>
          </a:p>
          <a:p>
            <a:pPr lvl="1"/>
            <a:r>
              <a:rPr lang="en-US" dirty="0"/>
              <a:t>All members of target population have equal probability of appearing on list from which sample is drawn</a:t>
            </a:r>
          </a:p>
          <a:p>
            <a:pPr lvl="1"/>
            <a:r>
              <a:rPr lang="en-US" dirty="0"/>
              <a:t>Participants are randomly sampled with equal probability</a:t>
            </a:r>
          </a:p>
          <a:p>
            <a:pPr lvl="1"/>
            <a:r>
              <a:rPr lang="en-US" dirty="0"/>
              <a:t>Participants have equal probability of responding</a:t>
            </a:r>
          </a:p>
          <a:p>
            <a:r>
              <a:rPr lang="en-US" dirty="0"/>
              <a:t>The resulting sample of respondents is a simple random sample that is representative of the full population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1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need survey weights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Weights are used when the sample or respondent distribution is not aligned with the population distribution</a:t>
            </a:r>
          </a:p>
          <a:p>
            <a:r>
              <a:rPr lang="en-US" dirty="0"/>
              <a:t>Can be attributed to any transition from the population to the respondents </a:t>
            </a:r>
          </a:p>
          <a:p>
            <a:pPr lvl="1"/>
            <a:r>
              <a:rPr lang="en-US" dirty="0"/>
              <a:t>Population </a:t>
            </a:r>
            <a:r>
              <a:rPr lang="en-US" dirty="0">
                <a:sym typeface="Wingdings" panose="05000000000000000000" pitchFamily="2" charset="2"/>
              </a:rPr>
              <a:t> Frame</a:t>
            </a:r>
            <a:endParaRPr lang="en-US" dirty="0"/>
          </a:p>
          <a:p>
            <a:pPr lvl="1"/>
            <a:r>
              <a:rPr lang="en-US" dirty="0"/>
              <a:t>Frame </a:t>
            </a:r>
            <a:r>
              <a:rPr lang="en-US" dirty="0">
                <a:sym typeface="Wingdings" panose="05000000000000000000" pitchFamily="2" charset="2"/>
              </a:rPr>
              <a:t> Sample</a:t>
            </a:r>
            <a:endParaRPr lang="en-US" dirty="0"/>
          </a:p>
          <a:p>
            <a:pPr lvl="1"/>
            <a:r>
              <a:rPr lang="en-US" dirty="0"/>
              <a:t>Sample </a:t>
            </a:r>
            <a:r>
              <a:rPr lang="en-US" dirty="0">
                <a:sym typeface="Wingdings" panose="05000000000000000000" pitchFamily="2" charset="2"/>
              </a:rPr>
              <a:t> Respondents</a:t>
            </a:r>
            <a:endParaRPr lang="en-US" dirty="0"/>
          </a:p>
          <a:p>
            <a:endParaRPr lang="en-US" dirty="0"/>
          </a:p>
        </p:txBody>
      </p:sp>
      <p:pic>
        <p:nvPicPr>
          <p:cNvPr id="7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8737" y="1705769"/>
            <a:ext cx="496252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06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42AD-27FC-4D4E-86A0-BBD996E76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399"/>
            <a:ext cx="11582400" cy="1181101"/>
          </a:xfrm>
        </p:spPr>
        <p:txBody>
          <a:bodyPr/>
          <a:lstStyle/>
          <a:p>
            <a:r>
              <a:rPr lang="en-US" dirty="0"/>
              <a:t>Conditions that affect representativeness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57D75-CAD1-492B-8ACD-51FDA221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74521"/>
            <a:ext cx="11582400" cy="4510404"/>
          </a:xfrm>
        </p:spPr>
        <p:txBody>
          <a:bodyPr/>
          <a:lstStyle/>
          <a:p>
            <a:r>
              <a:rPr lang="en-US" dirty="0"/>
              <a:t>Sampling frame is incomplete or contains errors</a:t>
            </a:r>
          </a:p>
          <a:p>
            <a:r>
              <a:rPr lang="en-US" dirty="0"/>
              <a:t>Unequal probability of being sampled</a:t>
            </a:r>
          </a:p>
          <a:p>
            <a:r>
              <a:rPr lang="en-US" dirty="0"/>
              <a:t>Nonresponse error</a:t>
            </a:r>
          </a:p>
        </p:txBody>
      </p:sp>
    </p:spTree>
    <p:extLst>
      <p:ext uri="{BB962C8B-B14F-4D97-AF65-F5344CB8AC3E}">
        <p14:creationId xmlns:p14="http://schemas.microsoft.com/office/powerpoint/2010/main" val="245170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form of weights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weights have three components</a:t>
            </a:r>
          </a:p>
          <a:p>
            <a:pPr lvl="1"/>
            <a:r>
              <a:rPr lang="en-US" dirty="0"/>
              <a:t>Selection probabilities</a:t>
            </a:r>
          </a:p>
          <a:p>
            <a:pPr lvl="1"/>
            <a:r>
              <a:rPr lang="en-US" dirty="0"/>
              <a:t>Adjustments for nonresponse of the sample</a:t>
            </a:r>
          </a:p>
          <a:p>
            <a:pPr lvl="1"/>
            <a:r>
              <a:rPr lang="en-US" dirty="0"/>
              <a:t>Adjustments to the population for coverage, sampling, and nonresponse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7124" y="4804754"/>
                <a:ext cx="112177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𝑤𝑒𝑖𝑔h𝑡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𝑠𝑒𝑙𝑒𝑐𝑡𝑖𝑜𝑛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𝑝𝑟𝑜𝑏𝑎𝑏𝑖𝑙𝑖𝑡𝑦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𝑠𝑎𝑚𝑝𝑙𝑒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𝑛𝑜𝑛𝑟𝑒𝑠𝑝𝑜𝑛𝑠𝑒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𝑝𝑜𝑝𝑢𝑙𝑎𝑡𝑖𝑜𝑛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𝑎𝑑𝑗𝑢𝑠𝑡𝑚𝑒𝑛𝑡</m:t>
                      </m:r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24" y="4804754"/>
                <a:ext cx="11217751" cy="369332"/>
              </a:xfrm>
              <a:prstGeom prst="rect">
                <a:avLst/>
              </a:prstGeom>
              <a:blipFill>
                <a:blip r:embed="rId2"/>
                <a:stretch>
                  <a:fillRect l="-543" r="-435" b="-37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468648"/>
      </p:ext>
    </p:extLst>
  </p:cSld>
  <p:clrMapOvr>
    <a:masterClrMapping/>
  </p:clrMapOvr>
</p:sld>
</file>

<file path=ppt/theme/theme1.xml><?xml version="1.0" encoding="utf-8"?>
<a:theme xmlns:a="http://schemas.openxmlformats.org/drawingml/2006/main" name="CHP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PR Theme" id="{1BD331F8-A89E-4CE1-8DAF-3830500BC6B4}" vid="{88220504-0DDA-4CB6-A680-9C51846AB7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2937</TotalTime>
  <Words>2479</Words>
  <Application>Microsoft Office PowerPoint</Application>
  <PresentationFormat>Widescreen</PresentationFormat>
  <Paragraphs>385</Paragraphs>
  <Slides>59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Cambria Math</vt:lpstr>
      <vt:lpstr>Roboto</vt:lpstr>
      <vt:lpstr>Wingdings</vt:lpstr>
      <vt:lpstr>CHPR Theme</vt:lpstr>
      <vt:lpstr>Weighting Strategies for Disaggregated Racial-Ethnic Data </vt:lpstr>
      <vt:lpstr>Outline of what we will cover</vt:lpstr>
      <vt:lpstr>Why Is a Weighting Session Included In Data Disaggregation Series?</vt:lpstr>
      <vt:lpstr>The Purpose of Weighting</vt:lpstr>
      <vt:lpstr>Why do we weight survey data?</vt:lpstr>
      <vt:lpstr>When are weights unnecessary?</vt:lpstr>
      <vt:lpstr>Why we need survey weights</vt:lpstr>
      <vt:lpstr>Conditions that affect representativeness</vt:lpstr>
      <vt:lpstr>General form of weights</vt:lpstr>
      <vt:lpstr>Selection probabilities</vt:lpstr>
      <vt:lpstr>A simple (random sample) example</vt:lpstr>
      <vt:lpstr>Selection probabilities for complex designs</vt:lpstr>
      <vt:lpstr>Selection probability and data disaggregation</vt:lpstr>
      <vt:lpstr>Sampling frame limitations</vt:lpstr>
      <vt:lpstr>Adjusting for nonresponse</vt:lpstr>
      <vt:lpstr>Nonresponse and data disaggregation</vt:lpstr>
      <vt:lpstr>Limitation of sample-based adjustments</vt:lpstr>
      <vt:lpstr>Population-based adjustments</vt:lpstr>
      <vt:lpstr>Benchmark comparison example</vt:lpstr>
      <vt:lpstr>Population adjustments and data disaggregation</vt:lpstr>
      <vt:lpstr>What weighting does</vt:lpstr>
      <vt:lpstr>Limitations of Weighting</vt:lpstr>
      <vt:lpstr>Limitations of weighting</vt:lpstr>
      <vt:lpstr>Example: American Indian and Alaska Native (AIAN) Oversamples in the CA Health Interview Survey (CHIS)</vt:lpstr>
      <vt:lpstr>Percent AIAN Enrolled in a Recognized Tribe</vt:lpstr>
      <vt:lpstr>Percent AIAN with California Tribal Heritage</vt:lpstr>
      <vt:lpstr>Weighting Considerations</vt:lpstr>
      <vt:lpstr>Benchmark Population</vt:lpstr>
      <vt:lpstr>Why do we need a benchmark population?</vt:lpstr>
      <vt:lpstr>How is the benchmark population used?</vt:lpstr>
      <vt:lpstr>Choosing Benchmark Data</vt:lpstr>
      <vt:lpstr>Commonly Used Benchmark Data</vt:lpstr>
      <vt:lpstr>Example: Coverage of AIANs in the ACS</vt:lpstr>
      <vt:lpstr>Benchmark data from multiple sources</vt:lpstr>
      <vt:lpstr>Example: CHIS Asian ethnic subgroup benchmarks</vt:lpstr>
      <vt:lpstr>Example: 2012 California Race-Ethnicity</vt:lpstr>
      <vt:lpstr>Weighting Dimensions</vt:lpstr>
      <vt:lpstr>What are Weighting Dimensions?</vt:lpstr>
      <vt:lpstr>Choosing characteristics for weighting</vt:lpstr>
      <vt:lpstr>Defining dimensions</vt:lpstr>
      <vt:lpstr>Sample size constraints</vt:lpstr>
      <vt:lpstr>Limitations of weighting dimensions</vt:lpstr>
      <vt:lpstr>Coding Race-Ethnicity</vt:lpstr>
      <vt:lpstr>Measuring Race-Ethnicity</vt:lpstr>
      <vt:lpstr>Constraints on Coding Race-Ethnicity</vt:lpstr>
      <vt:lpstr>Example: AIAN in Federal Survey Data</vt:lpstr>
      <vt:lpstr>Weighting Characteristics: 6 Federal Surveys</vt:lpstr>
      <vt:lpstr>Percent AIAN Adults in Federal Surveys</vt:lpstr>
      <vt:lpstr>Example: AIAN Subgroups in CHIS</vt:lpstr>
      <vt:lpstr>CHIS AIAN Population: Unweighted vs Weighted </vt:lpstr>
      <vt:lpstr>Potential Solutions for Small Groups</vt:lpstr>
      <vt:lpstr>SUMMARY</vt:lpstr>
      <vt:lpstr>Weighting and Disaggregated Racial-Ethnic Data</vt:lpstr>
      <vt:lpstr>Weighting Methodologies Matter</vt:lpstr>
      <vt:lpstr>The Process of Weighting Survey Data </vt:lpstr>
      <vt:lpstr>Thank you!</vt:lpstr>
      <vt:lpstr>CHIS: Korean/Vietnamese (K/V) Oversample</vt:lpstr>
      <vt:lpstr>K/V Surname List vs Non-List: Unweighted</vt:lpstr>
      <vt:lpstr>K/V Surname List vs Non-List: Weighted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Weighting Strategies for Disaggregated Racial-Ethnic Data</dc:title>
  <dc:creator>Tara Becker</dc:creator>
  <cp:lastModifiedBy>Wells, Brian</cp:lastModifiedBy>
  <cp:revision>103</cp:revision>
  <dcterms:created xsi:type="dcterms:W3CDTF">2021-01-19T05:19:51Z</dcterms:created>
  <dcterms:modified xsi:type="dcterms:W3CDTF">2021-01-29T17:44:59Z</dcterms:modified>
</cp:coreProperties>
</file>