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5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08" r:id="rId1"/>
  </p:sldMasterIdLst>
  <p:notesMasterIdLst>
    <p:notesMasterId r:id="rId39"/>
  </p:notesMasterIdLst>
  <p:handoutMasterIdLst>
    <p:handoutMasterId r:id="rId40"/>
  </p:handoutMasterIdLst>
  <p:sldIdLst>
    <p:sldId id="257" r:id="rId2"/>
    <p:sldId id="296" r:id="rId3"/>
    <p:sldId id="383" r:id="rId4"/>
    <p:sldId id="321" r:id="rId5"/>
    <p:sldId id="342" r:id="rId6"/>
    <p:sldId id="317" r:id="rId7"/>
    <p:sldId id="353" r:id="rId8"/>
    <p:sldId id="403" r:id="rId9"/>
    <p:sldId id="424" r:id="rId10"/>
    <p:sldId id="393" r:id="rId11"/>
    <p:sldId id="420" r:id="rId12"/>
    <p:sldId id="410" r:id="rId13"/>
    <p:sldId id="392" r:id="rId14"/>
    <p:sldId id="411" r:id="rId15"/>
    <p:sldId id="423" r:id="rId16"/>
    <p:sldId id="366" r:id="rId17"/>
    <p:sldId id="425" r:id="rId18"/>
    <p:sldId id="419" r:id="rId19"/>
    <p:sldId id="362" r:id="rId20"/>
    <p:sldId id="415" r:id="rId21"/>
    <p:sldId id="414" r:id="rId22"/>
    <p:sldId id="349" r:id="rId23"/>
    <p:sldId id="397" r:id="rId24"/>
    <p:sldId id="380" r:id="rId25"/>
    <p:sldId id="422" r:id="rId26"/>
    <p:sldId id="421" r:id="rId27"/>
    <p:sldId id="387" r:id="rId28"/>
    <p:sldId id="369" r:id="rId29"/>
    <p:sldId id="307" r:id="rId30"/>
    <p:sldId id="305" r:id="rId31"/>
    <p:sldId id="417" r:id="rId32"/>
    <p:sldId id="408" r:id="rId33"/>
    <p:sldId id="406" r:id="rId34"/>
    <p:sldId id="407" r:id="rId35"/>
    <p:sldId id="418" r:id="rId36"/>
    <p:sldId id="301" r:id="rId37"/>
    <p:sldId id="298" r:id="rId38"/>
  </p:sldIdLst>
  <p:sldSz cx="9144000" cy="5143500" type="screen16x9"/>
  <p:notesSz cx="7010400" cy="9296400"/>
  <p:embeddedFontLs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Monotype Sorts" panose="05010101010101010101" pitchFamily="2" charset="2"/>
      <p:regular r:id="rId45"/>
    </p:embeddedFont>
    <p:embeddedFont>
      <p:font typeface="Myriad Web Pro" panose="020B0604020202020204" charset="0"/>
      <p:regular r:id="rId46"/>
      <p:bold r:id="rId47"/>
      <p:italic r:id="rId48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70B6037-CA53-4BFF-936D-B1041E2DC847}">
          <p14:sldIdLst>
            <p14:sldId id="257"/>
            <p14:sldId id="296"/>
            <p14:sldId id="383"/>
            <p14:sldId id="321"/>
            <p14:sldId id="342"/>
            <p14:sldId id="317"/>
            <p14:sldId id="353"/>
            <p14:sldId id="403"/>
            <p14:sldId id="424"/>
            <p14:sldId id="393"/>
            <p14:sldId id="420"/>
            <p14:sldId id="410"/>
            <p14:sldId id="392"/>
            <p14:sldId id="411"/>
            <p14:sldId id="423"/>
            <p14:sldId id="366"/>
            <p14:sldId id="425"/>
            <p14:sldId id="419"/>
            <p14:sldId id="362"/>
            <p14:sldId id="415"/>
            <p14:sldId id="414"/>
            <p14:sldId id="349"/>
            <p14:sldId id="397"/>
            <p14:sldId id="380"/>
            <p14:sldId id="422"/>
            <p14:sldId id="421"/>
            <p14:sldId id="387"/>
            <p14:sldId id="369"/>
            <p14:sldId id="307"/>
            <p14:sldId id="305"/>
            <p14:sldId id="417"/>
            <p14:sldId id="408"/>
            <p14:sldId id="406"/>
            <p14:sldId id="407"/>
            <p14:sldId id="418"/>
            <p14:sldId id="301"/>
            <p14:sldId id="2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858"/>
    <a:srgbClr val="777777"/>
    <a:srgbClr val="0D0D0D"/>
    <a:srgbClr val="B45340"/>
    <a:srgbClr val="008BB0"/>
    <a:srgbClr val="695E4A"/>
    <a:srgbClr val="9A4E9E"/>
    <a:srgbClr val="006166"/>
    <a:srgbClr val="0088B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3" autoAdjust="0"/>
    <p:restoredTop sz="74056" autoAdjust="0"/>
  </p:normalViewPr>
  <p:slideViewPr>
    <p:cSldViewPr snapToGrid="0">
      <p:cViewPr varScale="1">
        <p:scale>
          <a:sx n="107" d="100"/>
          <a:sy n="107" d="100"/>
        </p:scale>
        <p:origin x="1332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 showGuides="1">
      <p:cViewPr varScale="1">
        <p:scale>
          <a:sx n="65" d="100"/>
          <a:sy n="65" d="100"/>
        </p:scale>
        <p:origin x="3125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658976-D85A-4425-93E3-9AD5258FC110}" type="doc">
      <dgm:prSet loTypeId="urn:microsoft.com/office/officeart/2005/8/layout/hProcess11" loCatId="process" qsTypeId="urn:microsoft.com/office/officeart/2005/8/quickstyle/simple3" qsCatId="simple" csTypeId="urn:microsoft.com/office/officeart/2005/8/colors/accent1_2" csCatId="accent1" phldr="1"/>
      <dgm:spPr/>
    </dgm:pt>
    <dgm:pt modelId="{A59349C1-9AC4-4CBD-B843-0AB7BC3266C9}">
      <dgm:prSet phldrT="[Text]" custT="1"/>
      <dgm:spPr/>
      <dgm:t>
        <a:bodyPr/>
        <a:lstStyle/>
        <a:p>
          <a:r>
            <a:rPr lang="en-US" sz="600" b="1" dirty="0">
              <a:solidFill>
                <a:srgbClr val="00B050"/>
              </a:solidFill>
            </a:rPr>
            <a:t>OMB Directive 15</a:t>
          </a:r>
        </a:p>
      </dgm:t>
    </dgm:pt>
    <dgm:pt modelId="{B4EE2283-1DFC-4478-A14C-7DFDE9D94B8B}" type="parTrans" cxnId="{0454C749-69E2-4F44-81E5-0C0C69C0988B}">
      <dgm:prSet/>
      <dgm:spPr/>
      <dgm:t>
        <a:bodyPr/>
        <a:lstStyle/>
        <a:p>
          <a:endParaRPr lang="en-US"/>
        </a:p>
      </dgm:t>
    </dgm:pt>
    <dgm:pt modelId="{C69F0530-A648-4CF2-BE10-86BEE8F343D1}" type="sibTrans" cxnId="{0454C749-69E2-4F44-81E5-0C0C69C0988B}">
      <dgm:prSet/>
      <dgm:spPr/>
      <dgm:t>
        <a:bodyPr/>
        <a:lstStyle/>
        <a:p>
          <a:endParaRPr lang="en-US"/>
        </a:p>
      </dgm:t>
    </dgm:pt>
    <dgm:pt modelId="{826114A3-34C6-432E-9DDA-C5FB73045656}">
      <dgm:prSet phldrT="[Text]"/>
      <dgm:spPr/>
      <dgm:t>
        <a:bodyPr/>
        <a:lstStyle/>
        <a:p>
          <a:r>
            <a:rPr lang="en-US" b="1" dirty="0"/>
            <a:t>Single/multiple race, Hispanic origin asked of all household members, primary race; </a:t>
          </a:r>
          <a:r>
            <a:rPr lang="en-US" b="1" dirty="0">
              <a:solidFill>
                <a:schemeClr val="accent3">
                  <a:lumMod val="75000"/>
                </a:schemeClr>
              </a:solidFill>
            </a:rPr>
            <a:t>detailed Hispanic origin groups</a:t>
          </a:r>
        </a:p>
      </dgm:t>
    </dgm:pt>
    <dgm:pt modelId="{CBC423B8-4F42-4492-B056-10F6D0065D38}" type="parTrans" cxnId="{0A0CC0ED-E9B8-4F8D-B0AB-82FEFC65638C}">
      <dgm:prSet/>
      <dgm:spPr/>
      <dgm:t>
        <a:bodyPr/>
        <a:lstStyle/>
        <a:p>
          <a:endParaRPr lang="en-US"/>
        </a:p>
      </dgm:t>
    </dgm:pt>
    <dgm:pt modelId="{9E305CEF-4268-4C80-95B3-360F980B7E76}" type="sibTrans" cxnId="{0A0CC0ED-E9B8-4F8D-B0AB-82FEFC65638C}">
      <dgm:prSet/>
      <dgm:spPr/>
      <dgm:t>
        <a:bodyPr/>
        <a:lstStyle/>
        <a:p>
          <a:endParaRPr lang="en-US"/>
        </a:p>
      </dgm:t>
    </dgm:pt>
    <dgm:pt modelId="{84FE66CF-749A-418E-8112-D883E0E3BCF3}">
      <dgm:prSet phldrT="[Text]"/>
      <dgm:spPr/>
      <dgm:t>
        <a:bodyPr/>
        <a:lstStyle/>
        <a:p>
          <a:r>
            <a:rPr lang="en-US" b="1" dirty="0"/>
            <a:t>Oversampling of Black/African American households</a:t>
          </a:r>
        </a:p>
      </dgm:t>
    </dgm:pt>
    <dgm:pt modelId="{5049F431-ED3A-411F-8DC1-6BDDDD2E4BB1}" type="parTrans" cxnId="{3244BA51-8094-4DFF-B5FD-63D861620DF7}">
      <dgm:prSet/>
      <dgm:spPr/>
      <dgm:t>
        <a:bodyPr/>
        <a:lstStyle/>
        <a:p>
          <a:endParaRPr lang="en-US"/>
        </a:p>
      </dgm:t>
    </dgm:pt>
    <dgm:pt modelId="{70E7EC5C-F5C7-449F-B806-033CA1CC8533}" type="sibTrans" cxnId="{3244BA51-8094-4DFF-B5FD-63D861620DF7}">
      <dgm:prSet/>
      <dgm:spPr/>
      <dgm:t>
        <a:bodyPr/>
        <a:lstStyle/>
        <a:p>
          <a:endParaRPr lang="en-US"/>
        </a:p>
      </dgm:t>
    </dgm:pt>
    <dgm:pt modelId="{53FF2EC8-EB93-48DB-9D06-CB3ACA3A694B}">
      <dgm:prSet phldrT="[Text]"/>
      <dgm:spPr/>
      <dgm:t>
        <a:bodyPr/>
        <a:lstStyle/>
        <a:p>
          <a:r>
            <a:rPr lang="en-US" b="1" dirty="0"/>
            <a:t>Oversampling of Hispanic households</a:t>
          </a:r>
        </a:p>
      </dgm:t>
    </dgm:pt>
    <dgm:pt modelId="{5D10D8A8-20FB-4656-AADA-79E8EEC80B04}" type="parTrans" cxnId="{D824D982-2CED-4924-8F5F-AAAF987BA6E2}">
      <dgm:prSet/>
      <dgm:spPr/>
      <dgm:t>
        <a:bodyPr/>
        <a:lstStyle/>
        <a:p>
          <a:endParaRPr lang="en-US"/>
        </a:p>
      </dgm:t>
    </dgm:pt>
    <dgm:pt modelId="{96F77216-24B5-4A7D-9788-06EFD89B2E63}" type="sibTrans" cxnId="{D824D982-2CED-4924-8F5F-AAAF987BA6E2}">
      <dgm:prSet/>
      <dgm:spPr/>
      <dgm:t>
        <a:bodyPr/>
        <a:lstStyle/>
        <a:p>
          <a:endParaRPr lang="en-US"/>
        </a:p>
      </dgm:t>
    </dgm:pt>
    <dgm:pt modelId="{923E7D0B-581C-49FA-BCF6-9B317CDC247D}">
      <dgm:prSet phldrT="[Text]"/>
      <dgm:spPr/>
      <dgm:t>
        <a:bodyPr/>
        <a:lstStyle/>
        <a:p>
          <a:r>
            <a:rPr lang="en-US" b="1" dirty="0">
              <a:solidFill>
                <a:srgbClr val="00B050"/>
              </a:solidFill>
            </a:rPr>
            <a:t>Revised OMB standards for collection and reporting of race/Hispanic origin</a:t>
          </a:r>
        </a:p>
      </dgm:t>
    </dgm:pt>
    <dgm:pt modelId="{5A4E2BBE-A693-4DD4-96B0-0F19CE0300E3}" type="parTrans" cxnId="{9536DDF7-1B04-41C6-B3CD-15BB8727EC2F}">
      <dgm:prSet/>
      <dgm:spPr/>
      <dgm:t>
        <a:bodyPr/>
        <a:lstStyle/>
        <a:p>
          <a:endParaRPr lang="en-US"/>
        </a:p>
      </dgm:t>
    </dgm:pt>
    <dgm:pt modelId="{6843C4F9-27CC-40DE-B098-A4C4B28E2CE4}" type="sibTrans" cxnId="{9536DDF7-1B04-41C6-B3CD-15BB8727EC2F}">
      <dgm:prSet/>
      <dgm:spPr/>
      <dgm:t>
        <a:bodyPr/>
        <a:lstStyle/>
        <a:p>
          <a:endParaRPr lang="en-US"/>
        </a:p>
      </dgm:t>
    </dgm:pt>
    <dgm:pt modelId="{3CEC13D5-7C3D-4621-975E-E3811AB234B9}">
      <dgm:prSet phldrT="[Text]"/>
      <dgm:spPr/>
      <dgm:t>
        <a:bodyPr/>
        <a:lstStyle/>
        <a:p>
          <a:r>
            <a:rPr lang="en-US" b="1" dirty="0"/>
            <a:t>NHIS fully compliant with revised OMB standards; </a:t>
          </a:r>
          <a:r>
            <a:rPr lang="en-US" b="1" dirty="0">
              <a:solidFill>
                <a:schemeClr val="accent3">
                  <a:lumMod val="75000"/>
                </a:schemeClr>
              </a:solidFill>
            </a:rPr>
            <a:t>separate NHPI groups</a:t>
          </a:r>
        </a:p>
      </dgm:t>
    </dgm:pt>
    <dgm:pt modelId="{36DFDC5F-3381-4C69-8F1F-2A0A807A370F}" type="parTrans" cxnId="{5C1F3A31-A8B5-4F47-B01F-F07D91195102}">
      <dgm:prSet/>
      <dgm:spPr/>
      <dgm:t>
        <a:bodyPr/>
        <a:lstStyle/>
        <a:p>
          <a:endParaRPr lang="en-US"/>
        </a:p>
      </dgm:t>
    </dgm:pt>
    <dgm:pt modelId="{D21251C2-E76F-4D15-962B-3C961CEA6087}" type="sibTrans" cxnId="{5C1F3A31-A8B5-4F47-B01F-F07D91195102}">
      <dgm:prSet/>
      <dgm:spPr/>
      <dgm:t>
        <a:bodyPr/>
        <a:lstStyle/>
        <a:p>
          <a:endParaRPr lang="en-US"/>
        </a:p>
      </dgm:t>
    </dgm:pt>
    <dgm:pt modelId="{6292C420-332D-4142-9EFC-784826FC7B2E}">
      <dgm:prSet phldrT="[Text]"/>
      <dgm:spPr/>
      <dgm:t>
        <a:bodyPr/>
        <a:lstStyle/>
        <a:p>
          <a:r>
            <a:rPr lang="en-US" b="1" dirty="0"/>
            <a:t>Oversample Asian households</a:t>
          </a:r>
        </a:p>
      </dgm:t>
    </dgm:pt>
    <dgm:pt modelId="{49AEB38B-1FCF-4D31-A6CE-00E91EC71DD2}" type="parTrans" cxnId="{D02B4112-81D2-43E4-8C00-064C6DFE3549}">
      <dgm:prSet/>
      <dgm:spPr/>
      <dgm:t>
        <a:bodyPr/>
        <a:lstStyle/>
        <a:p>
          <a:endParaRPr lang="en-US"/>
        </a:p>
      </dgm:t>
    </dgm:pt>
    <dgm:pt modelId="{E0F8CC62-D384-4824-AB59-59457106637B}" type="sibTrans" cxnId="{D02B4112-81D2-43E4-8C00-064C6DFE3549}">
      <dgm:prSet/>
      <dgm:spPr/>
      <dgm:t>
        <a:bodyPr/>
        <a:lstStyle/>
        <a:p>
          <a:endParaRPr lang="en-US"/>
        </a:p>
      </dgm:t>
    </dgm:pt>
    <dgm:pt modelId="{7BF4E3E1-347C-4C3B-AC6A-D2F90274F14B}">
      <dgm:prSet phldrT="[Text]"/>
      <dgm:spPr/>
      <dgm:t>
        <a:bodyPr/>
        <a:lstStyle/>
        <a:p>
          <a:r>
            <a:rPr lang="en-US" b="1" dirty="0"/>
            <a:t>NHIS redesign</a:t>
          </a:r>
        </a:p>
      </dgm:t>
    </dgm:pt>
    <dgm:pt modelId="{95EB4DA4-019D-4B5E-8EA7-44CD4C8D7CC3}" type="parTrans" cxnId="{4B4EC96A-99BB-446E-850C-8A7F35661C02}">
      <dgm:prSet/>
      <dgm:spPr/>
      <dgm:t>
        <a:bodyPr/>
        <a:lstStyle/>
        <a:p>
          <a:endParaRPr lang="en-US"/>
        </a:p>
      </dgm:t>
    </dgm:pt>
    <dgm:pt modelId="{2CCAA3FC-56E7-4521-A0DE-C756CBC74284}" type="sibTrans" cxnId="{4B4EC96A-99BB-446E-850C-8A7F35661C02}">
      <dgm:prSet/>
      <dgm:spPr/>
      <dgm:t>
        <a:bodyPr/>
        <a:lstStyle/>
        <a:p>
          <a:endParaRPr lang="en-US"/>
        </a:p>
      </dgm:t>
    </dgm:pt>
    <dgm:pt modelId="{79C85CC2-1E28-4CEB-807C-E1873DA02D92}">
      <dgm:prSet phldrT="[Text]"/>
      <dgm:spPr/>
      <dgm:t>
        <a:bodyPr/>
        <a:lstStyle/>
        <a:p>
          <a:r>
            <a:rPr lang="en-US" b="1" dirty="0">
              <a:solidFill>
                <a:schemeClr val="accent1">
                  <a:lumMod val="75000"/>
                </a:schemeClr>
              </a:solidFill>
            </a:rPr>
            <a:t>Hispanic origin asked before race</a:t>
          </a:r>
          <a:r>
            <a:rPr lang="en-US" b="1" dirty="0">
              <a:solidFill>
                <a:schemeClr val="accent3">
                  <a:lumMod val="75000"/>
                </a:schemeClr>
              </a:solidFill>
            </a:rPr>
            <a:t>; detailed Asian/ Pacific Islander groups </a:t>
          </a:r>
        </a:p>
      </dgm:t>
    </dgm:pt>
    <dgm:pt modelId="{8D3D5373-2B13-4538-80E4-9FC59333541A}" type="parTrans" cxnId="{9646BBCF-8691-444D-8460-3062CAD73763}">
      <dgm:prSet/>
      <dgm:spPr/>
      <dgm:t>
        <a:bodyPr/>
        <a:lstStyle/>
        <a:p>
          <a:endParaRPr lang="en-US"/>
        </a:p>
      </dgm:t>
    </dgm:pt>
    <dgm:pt modelId="{DB79D4B9-E961-4FCC-AE52-C2658BFDA0D9}" type="sibTrans" cxnId="{9646BBCF-8691-444D-8460-3062CAD73763}">
      <dgm:prSet/>
      <dgm:spPr/>
      <dgm:t>
        <a:bodyPr/>
        <a:lstStyle/>
        <a:p>
          <a:endParaRPr lang="en-US"/>
        </a:p>
      </dgm:t>
    </dgm:pt>
    <dgm:pt modelId="{531CF62D-CB5D-4BED-B41A-E16589705F27}" type="pres">
      <dgm:prSet presAssocID="{E6658976-D85A-4425-93E3-9AD5258FC110}" presName="Name0" presStyleCnt="0">
        <dgm:presLayoutVars>
          <dgm:dir/>
          <dgm:resizeHandles val="exact"/>
        </dgm:presLayoutVars>
      </dgm:prSet>
      <dgm:spPr/>
    </dgm:pt>
    <dgm:pt modelId="{C39B022B-D199-4A91-B5D3-D961808DC88C}" type="pres">
      <dgm:prSet presAssocID="{E6658976-D85A-4425-93E3-9AD5258FC110}" presName="arrow" presStyleLbl="bgShp" presStyleIdx="0" presStyleCnt="1"/>
      <dgm:spPr/>
    </dgm:pt>
    <dgm:pt modelId="{8C1CBBFC-2871-4423-B275-31E82EBEB780}" type="pres">
      <dgm:prSet presAssocID="{E6658976-D85A-4425-93E3-9AD5258FC110}" presName="points" presStyleCnt="0"/>
      <dgm:spPr/>
    </dgm:pt>
    <dgm:pt modelId="{2BDDB14E-052B-4A35-9F89-D781379081C0}" type="pres">
      <dgm:prSet presAssocID="{A59349C1-9AC4-4CBD-B843-0AB7BC3266C9}" presName="compositeA" presStyleCnt="0"/>
      <dgm:spPr/>
    </dgm:pt>
    <dgm:pt modelId="{D0D3BEEF-995A-4AFD-8090-F15D4BC09CA2}" type="pres">
      <dgm:prSet presAssocID="{A59349C1-9AC4-4CBD-B843-0AB7BC3266C9}" presName="textA" presStyleLbl="revTx" presStyleIdx="0" presStyleCnt="9">
        <dgm:presLayoutVars>
          <dgm:bulletEnabled val="1"/>
        </dgm:presLayoutVars>
      </dgm:prSet>
      <dgm:spPr/>
    </dgm:pt>
    <dgm:pt modelId="{4CFE6E90-C9F9-4A56-88DA-2E732D489245}" type="pres">
      <dgm:prSet presAssocID="{A59349C1-9AC4-4CBD-B843-0AB7BC3266C9}" presName="circleA" presStyleLbl="node1" presStyleIdx="0" presStyleCnt="9"/>
      <dgm:spPr/>
    </dgm:pt>
    <dgm:pt modelId="{9358A202-4F4C-42AF-B3B5-6DFBEDB0821C}" type="pres">
      <dgm:prSet presAssocID="{A59349C1-9AC4-4CBD-B843-0AB7BC3266C9}" presName="spaceA" presStyleCnt="0"/>
      <dgm:spPr/>
    </dgm:pt>
    <dgm:pt modelId="{E6715DE4-5F23-4890-9768-F9C907E10E26}" type="pres">
      <dgm:prSet presAssocID="{C69F0530-A648-4CF2-BE10-86BEE8F343D1}" presName="space" presStyleCnt="0"/>
      <dgm:spPr/>
    </dgm:pt>
    <dgm:pt modelId="{1A525CA1-409C-4CC8-963A-BC1A152BE3DD}" type="pres">
      <dgm:prSet presAssocID="{826114A3-34C6-432E-9DDA-C5FB73045656}" presName="compositeB" presStyleCnt="0"/>
      <dgm:spPr/>
    </dgm:pt>
    <dgm:pt modelId="{EDFBD7C1-75A1-41B0-A3DC-D56C288F10B7}" type="pres">
      <dgm:prSet presAssocID="{826114A3-34C6-432E-9DDA-C5FB73045656}" presName="textB" presStyleLbl="revTx" presStyleIdx="1" presStyleCnt="9">
        <dgm:presLayoutVars>
          <dgm:bulletEnabled val="1"/>
        </dgm:presLayoutVars>
      </dgm:prSet>
      <dgm:spPr/>
    </dgm:pt>
    <dgm:pt modelId="{C4E5D197-45CA-4D7A-B381-31F5C9184833}" type="pres">
      <dgm:prSet presAssocID="{826114A3-34C6-432E-9DDA-C5FB73045656}" presName="circleB" presStyleLbl="node1" presStyleIdx="1" presStyleCnt="9"/>
      <dgm:spPr/>
    </dgm:pt>
    <dgm:pt modelId="{C23B1237-4331-4ABB-976D-471F3BE1D04E}" type="pres">
      <dgm:prSet presAssocID="{826114A3-34C6-432E-9DDA-C5FB73045656}" presName="spaceB" presStyleCnt="0"/>
      <dgm:spPr/>
    </dgm:pt>
    <dgm:pt modelId="{B8BB960F-2951-4D47-8470-23DC3621F816}" type="pres">
      <dgm:prSet presAssocID="{9E305CEF-4268-4C80-95B3-360F980B7E76}" presName="space" presStyleCnt="0"/>
      <dgm:spPr/>
    </dgm:pt>
    <dgm:pt modelId="{DEF01C07-4756-43A1-B9D7-6998A5C8362F}" type="pres">
      <dgm:prSet presAssocID="{84FE66CF-749A-418E-8112-D883E0E3BCF3}" presName="compositeA" presStyleCnt="0"/>
      <dgm:spPr/>
    </dgm:pt>
    <dgm:pt modelId="{0EC66E1E-5FF2-4BF7-AF5D-D37374D14A88}" type="pres">
      <dgm:prSet presAssocID="{84FE66CF-749A-418E-8112-D883E0E3BCF3}" presName="textA" presStyleLbl="revTx" presStyleIdx="2" presStyleCnt="9">
        <dgm:presLayoutVars>
          <dgm:bulletEnabled val="1"/>
        </dgm:presLayoutVars>
      </dgm:prSet>
      <dgm:spPr/>
    </dgm:pt>
    <dgm:pt modelId="{3ED265A1-D08F-4E9B-8D97-7E126BA00EA7}" type="pres">
      <dgm:prSet presAssocID="{84FE66CF-749A-418E-8112-D883E0E3BCF3}" presName="circleA" presStyleLbl="node1" presStyleIdx="2" presStyleCnt="9"/>
      <dgm:spPr/>
    </dgm:pt>
    <dgm:pt modelId="{C52E4C8D-5A9D-4F62-850D-7704875FC849}" type="pres">
      <dgm:prSet presAssocID="{84FE66CF-749A-418E-8112-D883E0E3BCF3}" presName="spaceA" presStyleCnt="0"/>
      <dgm:spPr/>
    </dgm:pt>
    <dgm:pt modelId="{627662D1-4970-4698-B577-62DDAE42DC39}" type="pres">
      <dgm:prSet presAssocID="{70E7EC5C-F5C7-449F-B806-033CA1CC8533}" presName="space" presStyleCnt="0"/>
      <dgm:spPr/>
    </dgm:pt>
    <dgm:pt modelId="{25DE4B74-9E5B-44D0-82D3-F01C2C7EB227}" type="pres">
      <dgm:prSet presAssocID="{79C85CC2-1E28-4CEB-807C-E1873DA02D92}" presName="compositeB" presStyleCnt="0"/>
      <dgm:spPr/>
    </dgm:pt>
    <dgm:pt modelId="{79C0BA6A-9F77-44BE-8770-6827EE8FBD87}" type="pres">
      <dgm:prSet presAssocID="{79C85CC2-1E28-4CEB-807C-E1873DA02D92}" presName="textB" presStyleLbl="revTx" presStyleIdx="3" presStyleCnt="9">
        <dgm:presLayoutVars>
          <dgm:bulletEnabled val="1"/>
        </dgm:presLayoutVars>
      </dgm:prSet>
      <dgm:spPr/>
    </dgm:pt>
    <dgm:pt modelId="{6EE92516-E760-4E14-ABF2-E29E06FFE34B}" type="pres">
      <dgm:prSet presAssocID="{79C85CC2-1E28-4CEB-807C-E1873DA02D92}" presName="circleB" presStyleLbl="node1" presStyleIdx="3" presStyleCnt="9"/>
      <dgm:spPr/>
    </dgm:pt>
    <dgm:pt modelId="{5F3DF17D-431E-49FB-8539-102CB1EB76DD}" type="pres">
      <dgm:prSet presAssocID="{79C85CC2-1E28-4CEB-807C-E1873DA02D92}" presName="spaceB" presStyleCnt="0"/>
      <dgm:spPr/>
    </dgm:pt>
    <dgm:pt modelId="{1BFB6DFA-8578-4E18-82C3-0035AE70C9EB}" type="pres">
      <dgm:prSet presAssocID="{DB79D4B9-E961-4FCC-AE52-C2658BFDA0D9}" presName="space" presStyleCnt="0"/>
      <dgm:spPr/>
    </dgm:pt>
    <dgm:pt modelId="{E1C809E4-024D-4D3A-8607-4EE29E2AD073}" type="pres">
      <dgm:prSet presAssocID="{53FF2EC8-EB93-48DB-9D06-CB3ACA3A694B}" presName="compositeA" presStyleCnt="0"/>
      <dgm:spPr/>
    </dgm:pt>
    <dgm:pt modelId="{2A9BD7ED-D831-4E84-B15E-CA460B7E9BDA}" type="pres">
      <dgm:prSet presAssocID="{53FF2EC8-EB93-48DB-9D06-CB3ACA3A694B}" presName="textA" presStyleLbl="revTx" presStyleIdx="4" presStyleCnt="9">
        <dgm:presLayoutVars>
          <dgm:bulletEnabled val="1"/>
        </dgm:presLayoutVars>
      </dgm:prSet>
      <dgm:spPr/>
    </dgm:pt>
    <dgm:pt modelId="{7D6C98AF-3988-4FD8-9FCC-9B911C5C4AF6}" type="pres">
      <dgm:prSet presAssocID="{53FF2EC8-EB93-48DB-9D06-CB3ACA3A694B}" presName="circleA" presStyleLbl="node1" presStyleIdx="4" presStyleCnt="9"/>
      <dgm:spPr/>
    </dgm:pt>
    <dgm:pt modelId="{206C8011-2665-48B3-9B37-6B9CC009D679}" type="pres">
      <dgm:prSet presAssocID="{53FF2EC8-EB93-48DB-9D06-CB3ACA3A694B}" presName="spaceA" presStyleCnt="0"/>
      <dgm:spPr/>
    </dgm:pt>
    <dgm:pt modelId="{2F28B64C-4529-4D79-9573-E44775A37AB4}" type="pres">
      <dgm:prSet presAssocID="{96F77216-24B5-4A7D-9788-06EFD89B2E63}" presName="space" presStyleCnt="0"/>
      <dgm:spPr/>
    </dgm:pt>
    <dgm:pt modelId="{700A4FCF-516E-4BA1-BB25-A0AFB5D3E315}" type="pres">
      <dgm:prSet presAssocID="{923E7D0B-581C-49FA-BCF6-9B317CDC247D}" presName="compositeB" presStyleCnt="0"/>
      <dgm:spPr/>
    </dgm:pt>
    <dgm:pt modelId="{A79B4AB3-7970-462F-B022-A0219A6F09C0}" type="pres">
      <dgm:prSet presAssocID="{923E7D0B-581C-49FA-BCF6-9B317CDC247D}" presName="textB" presStyleLbl="revTx" presStyleIdx="5" presStyleCnt="9">
        <dgm:presLayoutVars>
          <dgm:bulletEnabled val="1"/>
        </dgm:presLayoutVars>
      </dgm:prSet>
      <dgm:spPr/>
    </dgm:pt>
    <dgm:pt modelId="{A30EE41A-14F3-4671-AB8D-A5F15FDD5D1D}" type="pres">
      <dgm:prSet presAssocID="{923E7D0B-581C-49FA-BCF6-9B317CDC247D}" presName="circleB" presStyleLbl="node1" presStyleIdx="5" presStyleCnt="9"/>
      <dgm:spPr/>
    </dgm:pt>
    <dgm:pt modelId="{D5722CD0-F102-47D4-A682-506B9E9502F7}" type="pres">
      <dgm:prSet presAssocID="{923E7D0B-581C-49FA-BCF6-9B317CDC247D}" presName="spaceB" presStyleCnt="0"/>
      <dgm:spPr/>
    </dgm:pt>
    <dgm:pt modelId="{B0D99C96-B155-47D3-990D-41E512DDB315}" type="pres">
      <dgm:prSet presAssocID="{6843C4F9-27CC-40DE-B098-A4C4B28E2CE4}" presName="space" presStyleCnt="0"/>
      <dgm:spPr/>
    </dgm:pt>
    <dgm:pt modelId="{080FDD17-34DC-4136-812D-48C50ACBA0D8}" type="pres">
      <dgm:prSet presAssocID="{3CEC13D5-7C3D-4621-975E-E3811AB234B9}" presName="compositeA" presStyleCnt="0"/>
      <dgm:spPr/>
    </dgm:pt>
    <dgm:pt modelId="{82EE409F-0CC5-44BF-BA78-60162B981D79}" type="pres">
      <dgm:prSet presAssocID="{3CEC13D5-7C3D-4621-975E-E3811AB234B9}" presName="textA" presStyleLbl="revTx" presStyleIdx="6" presStyleCnt="9">
        <dgm:presLayoutVars>
          <dgm:bulletEnabled val="1"/>
        </dgm:presLayoutVars>
      </dgm:prSet>
      <dgm:spPr/>
    </dgm:pt>
    <dgm:pt modelId="{D34DE2E5-A46A-491B-9A29-075F1A190688}" type="pres">
      <dgm:prSet presAssocID="{3CEC13D5-7C3D-4621-975E-E3811AB234B9}" presName="circleA" presStyleLbl="node1" presStyleIdx="6" presStyleCnt="9"/>
      <dgm:spPr/>
    </dgm:pt>
    <dgm:pt modelId="{D5A62353-5059-4C11-A4DC-616B4CA44CF7}" type="pres">
      <dgm:prSet presAssocID="{3CEC13D5-7C3D-4621-975E-E3811AB234B9}" presName="spaceA" presStyleCnt="0"/>
      <dgm:spPr/>
    </dgm:pt>
    <dgm:pt modelId="{4B8A555A-7871-4ADF-A929-F575D6468762}" type="pres">
      <dgm:prSet presAssocID="{D21251C2-E76F-4D15-962B-3C961CEA6087}" presName="space" presStyleCnt="0"/>
      <dgm:spPr/>
    </dgm:pt>
    <dgm:pt modelId="{392EE155-1AC9-4FC5-B774-497F0756085F}" type="pres">
      <dgm:prSet presAssocID="{6292C420-332D-4142-9EFC-784826FC7B2E}" presName="compositeB" presStyleCnt="0"/>
      <dgm:spPr/>
    </dgm:pt>
    <dgm:pt modelId="{411DC560-F0DB-48AA-84D4-C8DD2E91130E}" type="pres">
      <dgm:prSet presAssocID="{6292C420-332D-4142-9EFC-784826FC7B2E}" presName="textB" presStyleLbl="revTx" presStyleIdx="7" presStyleCnt="9">
        <dgm:presLayoutVars>
          <dgm:bulletEnabled val="1"/>
        </dgm:presLayoutVars>
      </dgm:prSet>
      <dgm:spPr/>
    </dgm:pt>
    <dgm:pt modelId="{4869A8E5-0138-4D7D-A983-14DAE69D95BD}" type="pres">
      <dgm:prSet presAssocID="{6292C420-332D-4142-9EFC-784826FC7B2E}" presName="circleB" presStyleLbl="node1" presStyleIdx="7" presStyleCnt="9"/>
      <dgm:spPr/>
    </dgm:pt>
    <dgm:pt modelId="{C1BE7E39-1480-4CDC-8989-399BACA550E2}" type="pres">
      <dgm:prSet presAssocID="{6292C420-332D-4142-9EFC-784826FC7B2E}" presName="spaceB" presStyleCnt="0"/>
      <dgm:spPr/>
    </dgm:pt>
    <dgm:pt modelId="{7F014166-35E8-439D-B0E4-90EDA843A534}" type="pres">
      <dgm:prSet presAssocID="{E0F8CC62-D384-4824-AB59-59457106637B}" presName="space" presStyleCnt="0"/>
      <dgm:spPr/>
    </dgm:pt>
    <dgm:pt modelId="{E210F3A1-2A11-42E7-BC7E-6C63B24D8059}" type="pres">
      <dgm:prSet presAssocID="{7BF4E3E1-347C-4C3B-AC6A-D2F90274F14B}" presName="compositeA" presStyleCnt="0"/>
      <dgm:spPr/>
    </dgm:pt>
    <dgm:pt modelId="{7F47CA77-BDC5-48BC-B09A-D2A77C1B61BC}" type="pres">
      <dgm:prSet presAssocID="{7BF4E3E1-347C-4C3B-AC6A-D2F90274F14B}" presName="textA" presStyleLbl="revTx" presStyleIdx="8" presStyleCnt="9">
        <dgm:presLayoutVars>
          <dgm:bulletEnabled val="1"/>
        </dgm:presLayoutVars>
      </dgm:prSet>
      <dgm:spPr/>
    </dgm:pt>
    <dgm:pt modelId="{1D9FD7C3-8B5A-4032-8DF0-ED99B030E386}" type="pres">
      <dgm:prSet presAssocID="{7BF4E3E1-347C-4C3B-AC6A-D2F90274F14B}" presName="circleA" presStyleLbl="node1" presStyleIdx="8" presStyleCnt="9"/>
      <dgm:spPr/>
    </dgm:pt>
    <dgm:pt modelId="{3FEA3965-AB0C-41F5-816B-52E38CE70BE0}" type="pres">
      <dgm:prSet presAssocID="{7BF4E3E1-347C-4C3B-AC6A-D2F90274F14B}" presName="spaceA" presStyleCnt="0"/>
      <dgm:spPr/>
    </dgm:pt>
  </dgm:ptLst>
  <dgm:cxnLst>
    <dgm:cxn modelId="{D02B4112-81D2-43E4-8C00-064C6DFE3549}" srcId="{E6658976-D85A-4425-93E3-9AD5258FC110}" destId="{6292C420-332D-4142-9EFC-784826FC7B2E}" srcOrd="7" destOrd="0" parTransId="{49AEB38B-1FCF-4D31-A6CE-00E91EC71DD2}" sibTransId="{E0F8CC62-D384-4824-AB59-59457106637B}"/>
    <dgm:cxn modelId="{5C1F3A31-A8B5-4F47-B01F-F07D91195102}" srcId="{E6658976-D85A-4425-93E3-9AD5258FC110}" destId="{3CEC13D5-7C3D-4621-975E-E3811AB234B9}" srcOrd="6" destOrd="0" parTransId="{36DFDC5F-3381-4C69-8F1F-2A0A807A370F}" sibTransId="{D21251C2-E76F-4D15-962B-3C961CEA6087}"/>
    <dgm:cxn modelId="{B1FE5A63-B91F-4A6E-B91B-CAA472063552}" type="presOf" srcId="{A59349C1-9AC4-4CBD-B843-0AB7BC3266C9}" destId="{D0D3BEEF-995A-4AFD-8090-F15D4BC09CA2}" srcOrd="0" destOrd="0" presId="urn:microsoft.com/office/officeart/2005/8/layout/hProcess11"/>
    <dgm:cxn modelId="{0454C749-69E2-4F44-81E5-0C0C69C0988B}" srcId="{E6658976-D85A-4425-93E3-9AD5258FC110}" destId="{A59349C1-9AC4-4CBD-B843-0AB7BC3266C9}" srcOrd="0" destOrd="0" parTransId="{B4EE2283-1DFC-4478-A14C-7DFDE9D94B8B}" sibTransId="{C69F0530-A648-4CF2-BE10-86BEE8F343D1}"/>
    <dgm:cxn modelId="{4B4EC96A-99BB-446E-850C-8A7F35661C02}" srcId="{E6658976-D85A-4425-93E3-9AD5258FC110}" destId="{7BF4E3E1-347C-4C3B-AC6A-D2F90274F14B}" srcOrd="8" destOrd="0" parTransId="{95EB4DA4-019D-4B5E-8EA7-44CD4C8D7CC3}" sibTransId="{2CCAA3FC-56E7-4521-A0DE-C756CBC74284}"/>
    <dgm:cxn modelId="{3244BA51-8094-4DFF-B5FD-63D861620DF7}" srcId="{E6658976-D85A-4425-93E3-9AD5258FC110}" destId="{84FE66CF-749A-418E-8112-D883E0E3BCF3}" srcOrd="2" destOrd="0" parTransId="{5049F431-ED3A-411F-8DC1-6BDDDD2E4BB1}" sibTransId="{70E7EC5C-F5C7-449F-B806-033CA1CC8533}"/>
    <dgm:cxn modelId="{4D6AC152-C15E-49B6-A2E9-6584841A1575}" type="presOf" srcId="{7BF4E3E1-347C-4C3B-AC6A-D2F90274F14B}" destId="{7F47CA77-BDC5-48BC-B09A-D2A77C1B61BC}" srcOrd="0" destOrd="0" presId="urn:microsoft.com/office/officeart/2005/8/layout/hProcess11"/>
    <dgm:cxn modelId="{D824D982-2CED-4924-8F5F-AAAF987BA6E2}" srcId="{E6658976-D85A-4425-93E3-9AD5258FC110}" destId="{53FF2EC8-EB93-48DB-9D06-CB3ACA3A694B}" srcOrd="4" destOrd="0" parTransId="{5D10D8A8-20FB-4656-AADA-79E8EEC80B04}" sibTransId="{96F77216-24B5-4A7D-9788-06EFD89B2E63}"/>
    <dgm:cxn modelId="{96D63B98-3DA9-44C4-8BE3-D38741663466}" type="presOf" srcId="{53FF2EC8-EB93-48DB-9D06-CB3ACA3A694B}" destId="{2A9BD7ED-D831-4E84-B15E-CA460B7E9BDA}" srcOrd="0" destOrd="0" presId="urn:microsoft.com/office/officeart/2005/8/layout/hProcess11"/>
    <dgm:cxn modelId="{E6AE68A2-5826-4556-9AAB-2EA580E6DA55}" type="presOf" srcId="{923E7D0B-581C-49FA-BCF6-9B317CDC247D}" destId="{A79B4AB3-7970-462F-B022-A0219A6F09C0}" srcOrd="0" destOrd="0" presId="urn:microsoft.com/office/officeart/2005/8/layout/hProcess11"/>
    <dgm:cxn modelId="{69D37FBA-EA5B-4C5D-88DA-2E36F972AFFF}" type="presOf" srcId="{6292C420-332D-4142-9EFC-784826FC7B2E}" destId="{411DC560-F0DB-48AA-84D4-C8DD2E91130E}" srcOrd="0" destOrd="0" presId="urn:microsoft.com/office/officeart/2005/8/layout/hProcess11"/>
    <dgm:cxn modelId="{9646BBCF-8691-444D-8460-3062CAD73763}" srcId="{E6658976-D85A-4425-93E3-9AD5258FC110}" destId="{79C85CC2-1E28-4CEB-807C-E1873DA02D92}" srcOrd="3" destOrd="0" parTransId="{8D3D5373-2B13-4538-80E4-9FC59333541A}" sibTransId="{DB79D4B9-E961-4FCC-AE52-C2658BFDA0D9}"/>
    <dgm:cxn modelId="{A03E7AD3-C372-439B-942C-E0AF808DDA78}" type="presOf" srcId="{79C85CC2-1E28-4CEB-807C-E1873DA02D92}" destId="{79C0BA6A-9F77-44BE-8770-6827EE8FBD87}" srcOrd="0" destOrd="0" presId="urn:microsoft.com/office/officeart/2005/8/layout/hProcess11"/>
    <dgm:cxn modelId="{6F3344D7-E74E-44EE-A599-D1ABF5057D7E}" type="presOf" srcId="{84FE66CF-749A-418E-8112-D883E0E3BCF3}" destId="{0EC66E1E-5FF2-4BF7-AF5D-D37374D14A88}" srcOrd="0" destOrd="0" presId="urn:microsoft.com/office/officeart/2005/8/layout/hProcess11"/>
    <dgm:cxn modelId="{C270D2D8-D416-4FBB-9253-2B619FB851CC}" type="presOf" srcId="{826114A3-34C6-432E-9DDA-C5FB73045656}" destId="{EDFBD7C1-75A1-41B0-A3DC-D56C288F10B7}" srcOrd="0" destOrd="0" presId="urn:microsoft.com/office/officeart/2005/8/layout/hProcess11"/>
    <dgm:cxn modelId="{972E7AE5-2B5C-4082-BC92-A0AEFD596603}" type="presOf" srcId="{E6658976-D85A-4425-93E3-9AD5258FC110}" destId="{531CF62D-CB5D-4BED-B41A-E16589705F27}" srcOrd="0" destOrd="0" presId="urn:microsoft.com/office/officeart/2005/8/layout/hProcess11"/>
    <dgm:cxn modelId="{0A0CC0ED-E9B8-4F8D-B0AB-82FEFC65638C}" srcId="{E6658976-D85A-4425-93E3-9AD5258FC110}" destId="{826114A3-34C6-432E-9DDA-C5FB73045656}" srcOrd="1" destOrd="0" parTransId="{CBC423B8-4F42-4492-B056-10F6D0065D38}" sibTransId="{9E305CEF-4268-4C80-95B3-360F980B7E76}"/>
    <dgm:cxn modelId="{161773EF-1F87-4F80-9B06-4F3C33CA9F0D}" type="presOf" srcId="{3CEC13D5-7C3D-4621-975E-E3811AB234B9}" destId="{82EE409F-0CC5-44BF-BA78-60162B981D79}" srcOrd="0" destOrd="0" presId="urn:microsoft.com/office/officeart/2005/8/layout/hProcess11"/>
    <dgm:cxn modelId="{9536DDF7-1B04-41C6-B3CD-15BB8727EC2F}" srcId="{E6658976-D85A-4425-93E3-9AD5258FC110}" destId="{923E7D0B-581C-49FA-BCF6-9B317CDC247D}" srcOrd="5" destOrd="0" parTransId="{5A4E2BBE-A693-4DD4-96B0-0F19CE0300E3}" sibTransId="{6843C4F9-27CC-40DE-B098-A4C4B28E2CE4}"/>
    <dgm:cxn modelId="{FFB8D2D1-53B7-4A30-916F-273C4D1B39CB}" type="presParOf" srcId="{531CF62D-CB5D-4BED-B41A-E16589705F27}" destId="{C39B022B-D199-4A91-B5D3-D961808DC88C}" srcOrd="0" destOrd="0" presId="urn:microsoft.com/office/officeart/2005/8/layout/hProcess11"/>
    <dgm:cxn modelId="{FFFFD54A-32EB-4223-8DD1-BB9D72805191}" type="presParOf" srcId="{531CF62D-CB5D-4BED-B41A-E16589705F27}" destId="{8C1CBBFC-2871-4423-B275-31E82EBEB780}" srcOrd="1" destOrd="0" presId="urn:microsoft.com/office/officeart/2005/8/layout/hProcess11"/>
    <dgm:cxn modelId="{82405781-E592-4049-AFC6-47CA4D4A3AEB}" type="presParOf" srcId="{8C1CBBFC-2871-4423-B275-31E82EBEB780}" destId="{2BDDB14E-052B-4A35-9F89-D781379081C0}" srcOrd="0" destOrd="0" presId="urn:microsoft.com/office/officeart/2005/8/layout/hProcess11"/>
    <dgm:cxn modelId="{76A6BF05-EC9B-483E-99C4-0E0E6AC02EAC}" type="presParOf" srcId="{2BDDB14E-052B-4A35-9F89-D781379081C0}" destId="{D0D3BEEF-995A-4AFD-8090-F15D4BC09CA2}" srcOrd="0" destOrd="0" presId="urn:microsoft.com/office/officeart/2005/8/layout/hProcess11"/>
    <dgm:cxn modelId="{BD465753-E5BB-46EA-B4D1-16ACCE4D8791}" type="presParOf" srcId="{2BDDB14E-052B-4A35-9F89-D781379081C0}" destId="{4CFE6E90-C9F9-4A56-88DA-2E732D489245}" srcOrd="1" destOrd="0" presId="urn:microsoft.com/office/officeart/2005/8/layout/hProcess11"/>
    <dgm:cxn modelId="{44166639-7085-4D41-981E-792E5F3C02C3}" type="presParOf" srcId="{2BDDB14E-052B-4A35-9F89-D781379081C0}" destId="{9358A202-4F4C-42AF-B3B5-6DFBEDB0821C}" srcOrd="2" destOrd="0" presId="urn:microsoft.com/office/officeart/2005/8/layout/hProcess11"/>
    <dgm:cxn modelId="{7BD529C9-C241-4531-A39E-3136D51B5BF2}" type="presParOf" srcId="{8C1CBBFC-2871-4423-B275-31E82EBEB780}" destId="{E6715DE4-5F23-4890-9768-F9C907E10E26}" srcOrd="1" destOrd="0" presId="urn:microsoft.com/office/officeart/2005/8/layout/hProcess11"/>
    <dgm:cxn modelId="{49B89CF7-E2FB-40E9-92E6-08A75D393954}" type="presParOf" srcId="{8C1CBBFC-2871-4423-B275-31E82EBEB780}" destId="{1A525CA1-409C-4CC8-963A-BC1A152BE3DD}" srcOrd="2" destOrd="0" presId="urn:microsoft.com/office/officeart/2005/8/layout/hProcess11"/>
    <dgm:cxn modelId="{C5D62C72-2FF9-4AE5-A9FB-80334B75F065}" type="presParOf" srcId="{1A525CA1-409C-4CC8-963A-BC1A152BE3DD}" destId="{EDFBD7C1-75A1-41B0-A3DC-D56C288F10B7}" srcOrd="0" destOrd="0" presId="urn:microsoft.com/office/officeart/2005/8/layout/hProcess11"/>
    <dgm:cxn modelId="{A76F3013-619E-4EAF-AACC-0D02F88549C3}" type="presParOf" srcId="{1A525CA1-409C-4CC8-963A-BC1A152BE3DD}" destId="{C4E5D197-45CA-4D7A-B381-31F5C9184833}" srcOrd="1" destOrd="0" presId="urn:microsoft.com/office/officeart/2005/8/layout/hProcess11"/>
    <dgm:cxn modelId="{34286B39-A93E-41D4-BE96-D9D8646D25DA}" type="presParOf" srcId="{1A525CA1-409C-4CC8-963A-BC1A152BE3DD}" destId="{C23B1237-4331-4ABB-976D-471F3BE1D04E}" srcOrd="2" destOrd="0" presId="urn:microsoft.com/office/officeart/2005/8/layout/hProcess11"/>
    <dgm:cxn modelId="{4237CE71-FEFF-4854-BA82-5D2BCD7F11ED}" type="presParOf" srcId="{8C1CBBFC-2871-4423-B275-31E82EBEB780}" destId="{B8BB960F-2951-4D47-8470-23DC3621F816}" srcOrd="3" destOrd="0" presId="urn:microsoft.com/office/officeart/2005/8/layout/hProcess11"/>
    <dgm:cxn modelId="{108F1A51-D3CD-4D4C-8F11-B90257D9543A}" type="presParOf" srcId="{8C1CBBFC-2871-4423-B275-31E82EBEB780}" destId="{DEF01C07-4756-43A1-B9D7-6998A5C8362F}" srcOrd="4" destOrd="0" presId="urn:microsoft.com/office/officeart/2005/8/layout/hProcess11"/>
    <dgm:cxn modelId="{96E2E296-6C04-4EEB-85E1-0EDE674E45EE}" type="presParOf" srcId="{DEF01C07-4756-43A1-B9D7-6998A5C8362F}" destId="{0EC66E1E-5FF2-4BF7-AF5D-D37374D14A88}" srcOrd="0" destOrd="0" presId="urn:microsoft.com/office/officeart/2005/8/layout/hProcess11"/>
    <dgm:cxn modelId="{030E99E9-65DD-4AE9-9C2C-6E01F1F40C1C}" type="presParOf" srcId="{DEF01C07-4756-43A1-B9D7-6998A5C8362F}" destId="{3ED265A1-D08F-4E9B-8D97-7E126BA00EA7}" srcOrd="1" destOrd="0" presId="urn:microsoft.com/office/officeart/2005/8/layout/hProcess11"/>
    <dgm:cxn modelId="{2A687BAC-F659-4629-9D4E-6035DB7893EB}" type="presParOf" srcId="{DEF01C07-4756-43A1-B9D7-6998A5C8362F}" destId="{C52E4C8D-5A9D-4F62-850D-7704875FC849}" srcOrd="2" destOrd="0" presId="urn:microsoft.com/office/officeart/2005/8/layout/hProcess11"/>
    <dgm:cxn modelId="{7BD47004-4978-4AB4-8C70-895FD1D2017E}" type="presParOf" srcId="{8C1CBBFC-2871-4423-B275-31E82EBEB780}" destId="{627662D1-4970-4698-B577-62DDAE42DC39}" srcOrd="5" destOrd="0" presId="urn:microsoft.com/office/officeart/2005/8/layout/hProcess11"/>
    <dgm:cxn modelId="{5615A5AE-8879-4AAB-AD56-5A4638FEAC64}" type="presParOf" srcId="{8C1CBBFC-2871-4423-B275-31E82EBEB780}" destId="{25DE4B74-9E5B-44D0-82D3-F01C2C7EB227}" srcOrd="6" destOrd="0" presId="urn:microsoft.com/office/officeart/2005/8/layout/hProcess11"/>
    <dgm:cxn modelId="{6F86AD83-7127-4A39-9A01-87A08ED276C4}" type="presParOf" srcId="{25DE4B74-9E5B-44D0-82D3-F01C2C7EB227}" destId="{79C0BA6A-9F77-44BE-8770-6827EE8FBD87}" srcOrd="0" destOrd="0" presId="urn:microsoft.com/office/officeart/2005/8/layout/hProcess11"/>
    <dgm:cxn modelId="{1E56A747-1759-4CCD-9606-6F6C8E9449BE}" type="presParOf" srcId="{25DE4B74-9E5B-44D0-82D3-F01C2C7EB227}" destId="{6EE92516-E760-4E14-ABF2-E29E06FFE34B}" srcOrd="1" destOrd="0" presId="urn:microsoft.com/office/officeart/2005/8/layout/hProcess11"/>
    <dgm:cxn modelId="{E48E5626-636D-4FB4-93C6-5F1E6C685629}" type="presParOf" srcId="{25DE4B74-9E5B-44D0-82D3-F01C2C7EB227}" destId="{5F3DF17D-431E-49FB-8539-102CB1EB76DD}" srcOrd="2" destOrd="0" presId="urn:microsoft.com/office/officeart/2005/8/layout/hProcess11"/>
    <dgm:cxn modelId="{13943958-1D4F-423C-8E50-D62C730F995F}" type="presParOf" srcId="{8C1CBBFC-2871-4423-B275-31E82EBEB780}" destId="{1BFB6DFA-8578-4E18-82C3-0035AE70C9EB}" srcOrd="7" destOrd="0" presId="urn:microsoft.com/office/officeart/2005/8/layout/hProcess11"/>
    <dgm:cxn modelId="{1D38B9F0-B326-4D47-8B06-6C8A22DF51F3}" type="presParOf" srcId="{8C1CBBFC-2871-4423-B275-31E82EBEB780}" destId="{E1C809E4-024D-4D3A-8607-4EE29E2AD073}" srcOrd="8" destOrd="0" presId="urn:microsoft.com/office/officeart/2005/8/layout/hProcess11"/>
    <dgm:cxn modelId="{C07E3B0E-E4DE-4325-9C7D-673638AFEBD8}" type="presParOf" srcId="{E1C809E4-024D-4D3A-8607-4EE29E2AD073}" destId="{2A9BD7ED-D831-4E84-B15E-CA460B7E9BDA}" srcOrd="0" destOrd="0" presId="urn:microsoft.com/office/officeart/2005/8/layout/hProcess11"/>
    <dgm:cxn modelId="{CF61FF15-D11E-4D2D-843E-73426DF2DAF0}" type="presParOf" srcId="{E1C809E4-024D-4D3A-8607-4EE29E2AD073}" destId="{7D6C98AF-3988-4FD8-9FCC-9B911C5C4AF6}" srcOrd="1" destOrd="0" presId="urn:microsoft.com/office/officeart/2005/8/layout/hProcess11"/>
    <dgm:cxn modelId="{3C0FA77C-D07C-4D08-BEC0-B4E80569C69B}" type="presParOf" srcId="{E1C809E4-024D-4D3A-8607-4EE29E2AD073}" destId="{206C8011-2665-48B3-9B37-6B9CC009D679}" srcOrd="2" destOrd="0" presId="urn:microsoft.com/office/officeart/2005/8/layout/hProcess11"/>
    <dgm:cxn modelId="{C00895CD-0665-4EBE-8C7A-210EDD36AA24}" type="presParOf" srcId="{8C1CBBFC-2871-4423-B275-31E82EBEB780}" destId="{2F28B64C-4529-4D79-9573-E44775A37AB4}" srcOrd="9" destOrd="0" presId="urn:microsoft.com/office/officeart/2005/8/layout/hProcess11"/>
    <dgm:cxn modelId="{70B0947A-E0E9-44AE-9FB8-C43BFA1561C7}" type="presParOf" srcId="{8C1CBBFC-2871-4423-B275-31E82EBEB780}" destId="{700A4FCF-516E-4BA1-BB25-A0AFB5D3E315}" srcOrd="10" destOrd="0" presId="urn:microsoft.com/office/officeart/2005/8/layout/hProcess11"/>
    <dgm:cxn modelId="{AE280F60-9771-4DDA-9247-F89BFFEF4373}" type="presParOf" srcId="{700A4FCF-516E-4BA1-BB25-A0AFB5D3E315}" destId="{A79B4AB3-7970-462F-B022-A0219A6F09C0}" srcOrd="0" destOrd="0" presId="urn:microsoft.com/office/officeart/2005/8/layout/hProcess11"/>
    <dgm:cxn modelId="{9BF6176F-F20C-487D-A00F-7883BF95BBB4}" type="presParOf" srcId="{700A4FCF-516E-4BA1-BB25-A0AFB5D3E315}" destId="{A30EE41A-14F3-4671-AB8D-A5F15FDD5D1D}" srcOrd="1" destOrd="0" presId="urn:microsoft.com/office/officeart/2005/8/layout/hProcess11"/>
    <dgm:cxn modelId="{FEFDB38A-2BD9-4732-B8C7-6CE0E176FCB3}" type="presParOf" srcId="{700A4FCF-516E-4BA1-BB25-A0AFB5D3E315}" destId="{D5722CD0-F102-47D4-A682-506B9E9502F7}" srcOrd="2" destOrd="0" presId="urn:microsoft.com/office/officeart/2005/8/layout/hProcess11"/>
    <dgm:cxn modelId="{A7E95112-E984-4A80-97A1-17CB105CBA5A}" type="presParOf" srcId="{8C1CBBFC-2871-4423-B275-31E82EBEB780}" destId="{B0D99C96-B155-47D3-990D-41E512DDB315}" srcOrd="11" destOrd="0" presId="urn:microsoft.com/office/officeart/2005/8/layout/hProcess11"/>
    <dgm:cxn modelId="{45F31EDA-D1A3-4859-9575-A784CBEE44B0}" type="presParOf" srcId="{8C1CBBFC-2871-4423-B275-31E82EBEB780}" destId="{080FDD17-34DC-4136-812D-48C50ACBA0D8}" srcOrd="12" destOrd="0" presId="urn:microsoft.com/office/officeart/2005/8/layout/hProcess11"/>
    <dgm:cxn modelId="{4D2B10E8-CFEA-466D-A507-D7C842940EA4}" type="presParOf" srcId="{080FDD17-34DC-4136-812D-48C50ACBA0D8}" destId="{82EE409F-0CC5-44BF-BA78-60162B981D79}" srcOrd="0" destOrd="0" presId="urn:microsoft.com/office/officeart/2005/8/layout/hProcess11"/>
    <dgm:cxn modelId="{8F73CD9A-046F-4B5C-9BD2-EA0E2093392E}" type="presParOf" srcId="{080FDD17-34DC-4136-812D-48C50ACBA0D8}" destId="{D34DE2E5-A46A-491B-9A29-075F1A190688}" srcOrd="1" destOrd="0" presId="urn:microsoft.com/office/officeart/2005/8/layout/hProcess11"/>
    <dgm:cxn modelId="{139B2EF6-F27E-426E-BA31-11C9DDAD0F46}" type="presParOf" srcId="{080FDD17-34DC-4136-812D-48C50ACBA0D8}" destId="{D5A62353-5059-4C11-A4DC-616B4CA44CF7}" srcOrd="2" destOrd="0" presId="urn:microsoft.com/office/officeart/2005/8/layout/hProcess11"/>
    <dgm:cxn modelId="{5DBFA4C5-B5E8-4EBE-9E06-576D9AED9912}" type="presParOf" srcId="{8C1CBBFC-2871-4423-B275-31E82EBEB780}" destId="{4B8A555A-7871-4ADF-A929-F575D6468762}" srcOrd="13" destOrd="0" presId="urn:microsoft.com/office/officeart/2005/8/layout/hProcess11"/>
    <dgm:cxn modelId="{84FBDB86-6B68-4A47-8935-06C51AB1F916}" type="presParOf" srcId="{8C1CBBFC-2871-4423-B275-31E82EBEB780}" destId="{392EE155-1AC9-4FC5-B774-497F0756085F}" srcOrd="14" destOrd="0" presId="urn:microsoft.com/office/officeart/2005/8/layout/hProcess11"/>
    <dgm:cxn modelId="{C7AE093D-6933-44A9-A82E-11B2267F431F}" type="presParOf" srcId="{392EE155-1AC9-4FC5-B774-497F0756085F}" destId="{411DC560-F0DB-48AA-84D4-C8DD2E91130E}" srcOrd="0" destOrd="0" presId="urn:microsoft.com/office/officeart/2005/8/layout/hProcess11"/>
    <dgm:cxn modelId="{913A0AF2-7213-4B26-BADB-4C00E104999B}" type="presParOf" srcId="{392EE155-1AC9-4FC5-B774-497F0756085F}" destId="{4869A8E5-0138-4D7D-A983-14DAE69D95BD}" srcOrd="1" destOrd="0" presId="urn:microsoft.com/office/officeart/2005/8/layout/hProcess11"/>
    <dgm:cxn modelId="{D7F436A8-31B0-416B-B883-292633E769AF}" type="presParOf" srcId="{392EE155-1AC9-4FC5-B774-497F0756085F}" destId="{C1BE7E39-1480-4CDC-8989-399BACA550E2}" srcOrd="2" destOrd="0" presId="urn:microsoft.com/office/officeart/2005/8/layout/hProcess11"/>
    <dgm:cxn modelId="{AA1EB1A0-67AC-43F9-8094-668B59644BCF}" type="presParOf" srcId="{8C1CBBFC-2871-4423-B275-31E82EBEB780}" destId="{7F014166-35E8-439D-B0E4-90EDA843A534}" srcOrd="15" destOrd="0" presId="urn:microsoft.com/office/officeart/2005/8/layout/hProcess11"/>
    <dgm:cxn modelId="{A559AC63-28A0-4BA7-86AE-DDEF9341BAC5}" type="presParOf" srcId="{8C1CBBFC-2871-4423-B275-31E82EBEB780}" destId="{E210F3A1-2A11-42E7-BC7E-6C63B24D8059}" srcOrd="16" destOrd="0" presId="urn:microsoft.com/office/officeart/2005/8/layout/hProcess11"/>
    <dgm:cxn modelId="{BAE7B873-8305-4837-9435-B007B13D7DD7}" type="presParOf" srcId="{E210F3A1-2A11-42E7-BC7E-6C63B24D8059}" destId="{7F47CA77-BDC5-48BC-B09A-D2A77C1B61BC}" srcOrd="0" destOrd="0" presId="urn:microsoft.com/office/officeart/2005/8/layout/hProcess11"/>
    <dgm:cxn modelId="{7BCC0BF9-D36D-4990-952D-B2B67DD9D5FD}" type="presParOf" srcId="{E210F3A1-2A11-42E7-BC7E-6C63B24D8059}" destId="{1D9FD7C3-8B5A-4032-8DF0-ED99B030E386}" srcOrd="1" destOrd="0" presId="urn:microsoft.com/office/officeart/2005/8/layout/hProcess11"/>
    <dgm:cxn modelId="{C1942AA1-B8B1-496C-9271-96D47C4C495B}" type="presParOf" srcId="{E210F3A1-2A11-42E7-BC7E-6C63B24D8059}" destId="{3FEA3965-AB0C-41F5-816B-52E38CE70BE0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9B022B-D199-4A91-B5D3-D961808DC88C}">
      <dsp:nvSpPr>
        <dsp:cNvPr id="0" name=""/>
        <dsp:cNvSpPr/>
      </dsp:nvSpPr>
      <dsp:spPr>
        <a:xfrm>
          <a:off x="0" y="1219199"/>
          <a:ext cx="6791864" cy="162560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0D3BEEF-995A-4AFD-8090-F15D4BC09CA2}">
      <dsp:nvSpPr>
        <dsp:cNvPr id="0" name=""/>
        <dsp:cNvSpPr/>
      </dsp:nvSpPr>
      <dsp:spPr>
        <a:xfrm>
          <a:off x="1716" y="0"/>
          <a:ext cx="649919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42672" rIns="42672" bIns="42672" numCol="1" spcCol="1270" anchor="b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b="1" kern="1200" dirty="0">
              <a:solidFill>
                <a:srgbClr val="00B050"/>
              </a:solidFill>
            </a:rPr>
            <a:t>OMB Directive 15</a:t>
          </a:r>
        </a:p>
      </dsp:txBody>
      <dsp:txXfrm>
        <a:off x="1716" y="0"/>
        <a:ext cx="649919" cy="1625600"/>
      </dsp:txXfrm>
    </dsp:sp>
    <dsp:sp modelId="{4CFE6E90-C9F9-4A56-88DA-2E732D489245}">
      <dsp:nvSpPr>
        <dsp:cNvPr id="0" name=""/>
        <dsp:cNvSpPr/>
      </dsp:nvSpPr>
      <dsp:spPr>
        <a:xfrm>
          <a:off x="123476" y="1828800"/>
          <a:ext cx="406400" cy="4064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DFBD7C1-75A1-41B0-A3DC-D56C288F10B7}">
      <dsp:nvSpPr>
        <dsp:cNvPr id="0" name=""/>
        <dsp:cNvSpPr/>
      </dsp:nvSpPr>
      <dsp:spPr>
        <a:xfrm>
          <a:off x="684131" y="2438399"/>
          <a:ext cx="649919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42672" rIns="42672" bIns="42672" numCol="1" spcCol="1270" anchor="t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b="1" kern="1200" dirty="0"/>
            <a:t>Single/multiple race, Hispanic origin asked of all household members, primary race; </a:t>
          </a:r>
          <a:r>
            <a:rPr lang="en-US" sz="600" b="1" kern="1200" dirty="0">
              <a:solidFill>
                <a:schemeClr val="accent3">
                  <a:lumMod val="75000"/>
                </a:schemeClr>
              </a:solidFill>
            </a:rPr>
            <a:t>detailed Hispanic origin groups</a:t>
          </a:r>
        </a:p>
      </dsp:txBody>
      <dsp:txXfrm>
        <a:off x="684131" y="2438399"/>
        <a:ext cx="649919" cy="1625600"/>
      </dsp:txXfrm>
    </dsp:sp>
    <dsp:sp modelId="{C4E5D197-45CA-4D7A-B381-31F5C9184833}">
      <dsp:nvSpPr>
        <dsp:cNvPr id="0" name=""/>
        <dsp:cNvSpPr/>
      </dsp:nvSpPr>
      <dsp:spPr>
        <a:xfrm>
          <a:off x="805891" y="1828800"/>
          <a:ext cx="406400" cy="4064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EC66E1E-5FF2-4BF7-AF5D-D37374D14A88}">
      <dsp:nvSpPr>
        <dsp:cNvPr id="0" name=""/>
        <dsp:cNvSpPr/>
      </dsp:nvSpPr>
      <dsp:spPr>
        <a:xfrm>
          <a:off x="1366547" y="0"/>
          <a:ext cx="649919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42672" rIns="42672" bIns="42672" numCol="1" spcCol="1270" anchor="b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b="1" kern="1200" dirty="0"/>
            <a:t>Oversampling of Black/African American households</a:t>
          </a:r>
        </a:p>
      </dsp:txBody>
      <dsp:txXfrm>
        <a:off x="1366547" y="0"/>
        <a:ext cx="649919" cy="1625600"/>
      </dsp:txXfrm>
    </dsp:sp>
    <dsp:sp modelId="{3ED265A1-D08F-4E9B-8D97-7E126BA00EA7}">
      <dsp:nvSpPr>
        <dsp:cNvPr id="0" name=""/>
        <dsp:cNvSpPr/>
      </dsp:nvSpPr>
      <dsp:spPr>
        <a:xfrm>
          <a:off x="1488307" y="1828800"/>
          <a:ext cx="406400" cy="4064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9C0BA6A-9F77-44BE-8770-6827EE8FBD87}">
      <dsp:nvSpPr>
        <dsp:cNvPr id="0" name=""/>
        <dsp:cNvSpPr/>
      </dsp:nvSpPr>
      <dsp:spPr>
        <a:xfrm>
          <a:off x="2048963" y="2438399"/>
          <a:ext cx="649919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42672" rIns="42672" bIns="42672" numCol="1" spcCol="1270" anchor="t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b="1" kern="1200" dirty="0">
              <a:solidFill>
                <a:schemeClr val="accent1">
                  <a:lumMod val="75000"/>
                </a:schemeClr>
              </a:solidFill>
            </a:rPr>
            <a:t>Hispanic origin asked before race</a:t>
          </a:r>
          <a:r>
            <a:rPr lang="en-US" sz="600" b="1" kern="1200" dirty="0">
              <a:solidFill>
                <a:schemeClr val="accent3">
                  <a:lumMod val="75000"/>
                </a:schemeClr>
              </a:solidFill>
            </a:rPr>
            <a:t>; detailed Asian/ Pacific Islander groups </a:t>
          </a:r>
        </a:p>
      </dsp:txBody>
      <dsp:txXfrm>
        <a:off x="2048963" y="2438399"/>
        <a:ext cx="649919" cy="1625600"/>
      </dsp:txXfrm>
    </dsp:sp>
    <dsp:sp modelId="{6EE92516-E760-4E14-ABF2-E29E06FFE34B}">
      <dsp:nvSpPr>
        <dsp:cNvPr id="0" name=""/>
        <dsp:cNvSpPr/>
      </dsp:nvSpPr>
      <dsp:spPr>
        <a:xfrm>
          <a:off x="2170723" y="1828800"/>
          <a:ext cx="406400" cy="4064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A9BD7ED-D831-4E84-B15E-CA460B7E9BDA}">
      <dsp:nvSpPr>
        <dsp:cNvPr id="0" name=""/>
        <dsp:cNvSpPr/>
      </dsp:nvSpPr>
      <dsp:spPr>
        <a:xfrm>
          <a:off x="2731378" y="0"/>
          <a:ext cx="649919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42672" rIns="42672" bIns="42672" numCol="1" spcCol="1270" anchor="b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b="1" kern="1200" dirty="0"/>
            <a:t>Oversampling of Hispanic households</a:t>
          </a:r>
        </a:p>
      </dsp:txBody>
      <dsp:txXfrm>
        <a:off x="2731378" y="0"/>
        <a:ext cx="649919" cy="1625600"/>
      </dsp:txXfrm>
    </dsp:sp>
    <dsp:sp modelId="{7D6C98AF-3988-4FD8-9FCC-9B911C5C4AF6}">
      <dsp:nvSpPr>
        <dsp:cNvPr id="0" name=""/>
        <dsp:cNvSpPr/>
      </dsp:nvSpPr>
      <dsp:spPr>
        <a:xfrm>
          <a:off x="2853138" y="1828800"/>
          <a:ext cx="406400" cy="4064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79B4AB3-7970-462F-B022-A0219A6F09C0}">
      <dsp:nvSpPr>
        <dsp:cNvPr id="0" name=""/>
        <dsp:cNvSpPr/>
      </dsp:nvSpPr>
      <dsp:spPr>
        <a:xfrm>
          <a:off x="3413794" y="2438399"/>
          <a:ext cx="649919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42672" rIns="42672" bIns="42672" numCol="1" spcCol="1270" anchor="t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b="1" kern="1200" dirty="0">
              <a:solidFill>
                <a:srgbClr val="00B050"/>
              </a:solidFill>
            </a:rPr>
            <a:t>Revised OMB standards for collection and reporting of race/Hispanic origin</a:t>
          </a:r>
        </a:p>
      </dsp:txBody>
      <dsp:txXfrm>
        <a:off x="3413794" y="2438399"/>
        <a:ext cx="649919" cy="1625600"/>
      </dsp:txXfrm>
    </dsp:sp>
    <dsp:sp modelId="{A30EE41A-14F3-4671-AB8D-A5F15FDD5D1D}">
      <dsp:nvSpPr>
        <dsp:cNvPr id="0" name=""/>
        <dsp:cNvSpPr/>
      </dsp:nvSpPr>
      <dsp:spPr>
        <a:xfrm>
          <a:off x="3535554" y="1828800"/>
          <a:ext cx="406400" cy="4064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2EE409F-0CC5-44BF-BA78-60162B981D79}">
      <dsp:nvSpPr>
        <dsp:cNvPr id="0" name=""/>
        <dsp:cNvSpPr/>
      </dsp:nvSpPr>
      <dsp:spPr>
        <a:xfrm>
          <a:off x="4096210" y="0"/>
          <a:ext cx="649919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42672" rIns="42672" bIns="42672" numCol="1" spcCol="1270" anchor="b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b="1" kern="1200" dirty="0"/>
            <a:t>NHIS fully compliant with revised OMB standards; </a:t>
          </a:r>
          <a:r>
            <a:rPr lang="en-US" sz="600" b="1" kern="1200" dirty="0">
              <a:solidFill>
                <a:schemeClr val="accent3">
                  <a:lumMod val="75000"/>
                </a:schemeClr>
              </a:solidFill>
            </a:rPr>
            <a:t>separate NHPI groups</a:t>
          </a:r>
        </a:p>
      </dsp:txBody>
      <dsp:txXfrm>
        <a:off x="4096210" y="0"/>
        <a:ext cx="649919" cy="1625600"/>
      </dsp:txXfrm>
    </dsp:sp>
    <dsp:sp modelId="{D34DE2E5-A46A-491B-9A29-075F1A190688}">
      <dsp:nvSpPr>
        <dsp:cNvPr id="0" name=""/>
        <dsp:cNvSpPr/>
      </dsp:nvSpPr>
      <dsp:spPr>
        <a:xfrm>
          <a:off x="4217970" y="1828800"/>
          <a:ext cx="406400" cy="4064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11DC560-F0DB-48AA-84D4-C8DD2E91130E}">
      <dsp:nvSpPr>
        <dsp:cNvPr id="0" name=""/>
        <dsp:cNvSpPr/>
      </dsp:nvSpPr>
      <dsp:spPr>
        <a:xfrm>
          <a:off x="4778626" y="2438399"/>
          <a:ext cx="649919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42672" rIns="42672" bIns="42672" numCol="1" spcCol="1270" anchor="t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b="1" kern="1200" dirty="0"/>
            <a:t>Oversample Asian households</a:t>
          </a:r>
        </a:p>
      </dsp:txBody>
      <dsp:txXfrm>
        <a:off x="4778626" y="2438399"/>
        <a:ext cx="649919" cy="1625600"/>
      </dsp:txXfrm>
    </dsp:sp>
    <dsp:sp modelId="{4869A8E5-0138-4D7D-A983-14DAE69D95BD}">
      <dsp:nvSpPr>
        <dsp:cNvPr id="0" name=""/>
        <dsp:cNvSpPr/>
      </dsp:nvSpPr>
      <dsp:spPr>
        <a:xfrm>
          <a:off x="4900385" y="1828800"/>
          <a:ext cx="406400" cy="4064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F47CA77-BDC5-48BC-B09A-D2A77C1B61BC}">
      <dsp:nvSpPr>
        <dsp:cNvPr id="0" name=""/>
        <dsp:cNvSpPr/>
      </dsp:nvSpPr>
      <dsp:spPr>
        <a:xfrm>
          <a:off x="5461041" y="0"/>
          <a:ext cx="649919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42672" rIns="42672" bIns="42672" numCol="1" spcCol="1270" anchor="b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b="1" kern="1200" dirty="0"/>
            <a:t>NHIS redesign</a:t>
          </a:r>
        </a:p>
      </dsp:txBody>
      <dsp:txXfrm>
        <a:off x="5461041" y="0"/>
        <a:ext cx="649919" cy="1625600"/>
      </dsp:txXfrm>
    </dsp:sp>
    <dsp:sp modelId="{1D9FD7C3-8B5A-4032-8DF0-ED99B030E386}">
      <dsp:nvSpPr>
        <dsp:cNvPr id="0" name=""/>
        <dsp:cNvSpPr/>
      </dsp:nvSpPr>
      <dsp:spPr>
        <a:xfrm>
          <a:off x="5582801" y="1828800"/>
          <a:ext cx="406400" cy="4064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145" cy="465743"/>
          </a:xfrm>
          <a:prstGeom prst="rect">
            <a:avLst/>
          </a:prstGeom>
        </p:spPr>
        <p:txBody>
          <a:bodyPr vert="horz" lIns="88139" tIns="44070" rIns="88139" bIns="4407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734" y="0"/>
            <a:ext cx="3038145" cy="465743"/>
          </a:xfrm>
          <a:prstGeom prst="rect">
            <a:avLst/>
          </a:prstGeom>
        </p:spPr>
        <p:txBody>
          <a:bodyPr vert="horz" lIns="88139" tIns="44070" rIns="88139" bIns="44070" rtlCol="0"/>
          <a:lstStyle>
            <a:lvl1pPr algn="r">
              <a:defRPr sz="1200"/>
            </a:lvl1pPr>
          </a:lstStyle>
          <a:p>
            <a:fld id="{CCD9D4F3-1CB6-4E57-BC6A-8FDD6DF1AC39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0658"/>
            <a:ext cx="3038145" cy="465742"/>
          </a:xfrm>
          <a:prstGeom prst="rect">
            <a:avLst/>
          </a:prstGeom>
        </p:spPr>
        <p:txBody>
          <a:bodyPr vert="horz" lIns="88139" tIns="44070" rIns="88139" bIns="4407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734" y="8830658"/>
            <a:ext cx="3038145" cy="465742"/>
          </a:xfrm>
          <a:prstGeom prst="rect">
            <a:avLst/>
          </a:prstGeom>
        </p:spPr>
        <p:txBody>
          <a:bodyPr vert="horz" lIns="88139" tIns="44070" rIns="88139" bIns="44070" rtlCol="0" anchor="b"/>
          <a:lstStyle>
            <a:lvl1pPr algn="r">
              <a:defRPr sz="1200"/>
            </a:lvl1pPr>
          </a:lstStyle>
          <a:p>
            <a:fld id="{A352C7E1-5E17-4B76-93F9-C135FF019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8258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2-26T06:22:43.00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1,'4'0,"6"0,1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2-26T06:22:51.80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25,'28'2,"0"1,0 1,41 12,-36-8,62 8,108 12,-89-9,-40-13,145-5,-94-4,-62 3,378 9,-338-1,1 4,123 31,-203-37,0-1,1-1,0-1,-1-2,1 0,38-5,578-11,-405 18,610-3,-818-2,0-1,28-6,-27 4,53-3,-56 6,0-1,0-1,41-12,-41 9,0 1,1 1,38-2,-22 6,12 1,0-2,-1-3,60-12,-54 6,0 4,0 2,87 4,-128 0,0-1,0-1,0-1,-1 0,19-7,-18 4,1 2,0 0,0 1,28-1,644 4,-313 3,-355-3,-1-1,29-7,42-4,173 14,-245-1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2-26T06:24:00.20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1 145,'5'-6,"1"0,0 1,0-1,1 1,-1 0,1 1,0 0,1 0,-1 0,16-4,34-10,1 3,1 3,0 2,0 3,79 0,25 9,122-3,-181-9,-68 5,0 1,71 3,8 17,163 42,-158-29,139 15,-239-43,-1-1,1-2,-1 1,1-2,19-5,-15 2,1 2,35-1,-6 4,21 1,101-13,-75 4,198 6,-148 6,1029-3,-1153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2-26T06:24:06.83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83,'24'-2,"0"-1,0-1,0-1,44-15,38-9,-14 19,1 3,147 8,-76 2,-80-2,0 3,144 26,-173-21,1-3,0-1,-1-4,90-7,-60-6,-44 6,55-1,-82 6,0-1,-1 0,1-1,14-5,-15 4,0 1,0 0,1 1,-1 0,16 1,28 7,1 3,-1 2,88 31,-68-20,215 65,-237-69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2-26T06:24:10.51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0 180,'1'-2,"-1"1,0-1,1 1,0-1,-1 1,1 0,0-1,-1 1,1 0,0 0,0 0,0 0,0-1,0 1,0 0,1 1,-1-1,0 0,2-1,30-15,-26 14,171-77,-145 68,1 1,-1 2,56-8,-11 12,149 10,-184 0,67 15,-74-11,-1-3,1 0,38-1,-11-2,0 4,103 22,1 1,36-20,-58-6,-65 3,-26-1,1-3,83-5,-123-1,0-1,0 0,0-1,0-1,-1 0,15-10,47-18,-29 21,-26 9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2-26T06:24:18.16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1 176,'9'-1,"-1"-1,1 0,0 0,-1-1,1 0,-1-1,9-4,8-4,33-7,1 3,1 2,0 2,93-5,-134 15,111-6,132 9,56-2,-274-1,95-7,252 16,-314 1,-1 3,111 32,-171-39,1-2,0 0,-1-1,1 0,0-1,-1-1,24-5,21 1,327-24,-365 27,16-3,-1-2,50-16,-50 12,80-13,-31 18,162 9,83 32,-170-15,216-1,-376-19,36 0,0-1,0-2,0-2,49-13,-55 10,1 1,0 1,56-1,105 9,-72 1,-90-4,1 1,-1 1,0 2,0 2,0 1,-1 1,0 1,44 19,-66-22,0 0,0-1,1 0,0-1,0 0,0 0,0-1,0 0,1-1,-1 0,1-1,-1 0,0-1,1 0,10-2,-14 2,0 0,0 0,0 1,0 0,0 1,0 0,0 0,0 0,0 1,-1 0,8 3,8 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8145" cy="464205"/>
          </a:xfrm>
          <a:prstGeom prst="rect">
            <a:avLst/>
          </a:prstGeom>
        </p:spPr>
        <p:txBody>
          <a:bodyPr vert="horz" lIns="88139" tIns="44070" rIns="88139" bIns="4407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734" y="1"/>
            <a:ext cx="3038145" cy="464205"/>
          </a:xfrm>
          <a:prstGeom prst="rect">
            <a:avLst/>
          </a:prstGeom>
        </p:spPr>
        <p:txBody>
          <a:bodyPr vert="horz" lIns="88139" tIns="44070" rIns="88139" bIns="4407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3C03299-4BB1-4AD2-828F-715F084383AD}" type="datetimeFigureOut">
              <a:rPr lang="en-US"/>
              <a:pPr>
                <a:defRPr/>
              </a:pPr>
              <a:t>2/26/2021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8500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139" tIns="44070" rIns="88139" bIns="4407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345" y="4416099"/>
            <a:ext cx="5607711" cy="4182457"/>
          </a:xfrm>
          <a:prstGeom prst="rect">
            <a:avLst/>
          </a:prstGeom>
        </p:spPr>
        <p:txBody>
          <a:bodyPr vert="horz" lIns="88139" tIns="44070" rIns="88139" bIns="4407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0659"/>
            <a:ext cx="3038145" cy="464205"/>
          </a:xfrm>
          <a:prstGeom prst="rect">
            <a:avLst/>
          </a:prstGeom>
        </p:spPr>
        <p:txBody>
          <a:bodyPr vert="horz" lIns="88139" tIns="44070" rIns="88139" bIns="4407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734" y="8830659"/>
            <a:ext cx="3038145" cy="464205"/>
          </a:xfrm>
          <a:prstGeom prst="rect">
            <a:avLst/>
          </a:prstGeom>
        </p:spPr>
        <p:txBody>
          <a:bodyPr vert="horz" lIns="88139" tIns="44070" rIns="88139" bIns="4407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B38CAEC-4554-485B-9189-C45C7447A4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5838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1pPr>
            <a:lvl2pPr marL="716130" indent="-275434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2pPr>
            <a:lvl3pPr marL="1101738" indent="-220348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3pPr>
            <a:lvl4pPr marL="1542433" indent="-220348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4pPr>
            <a:lvl5pPr marL="1983128" indent="-220348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5pPr>
            <a:lvl6pPr marL="2423823" indent="-22034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6pPr>
            <a:lvl7pPr marL="2864518" indent="-22034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7pPr>
            <a:lvl8pPr marL="3305213" indent="-22034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8pPr>
            <a:lvl9pPr marL="3745908" indent="-22034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084AA2-EDF3-41B6-9BD5-4D1331E35CE7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5127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6410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4917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9552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4597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9262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9308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7446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3162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4647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267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US" sz="2000" dirty="0"/>
          </a:p>
          <a:p>
            <a:pPr lvl="1"/>
            <a:endParaRPr lang="en-US" sz="20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4507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3839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2821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8782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sz="20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0499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425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38CAEC-4554-485B-9189-C45C7447A40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3150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334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3676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1170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935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7760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358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76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699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064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937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778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323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308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138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540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NCH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60"/>
          <a:stretch/>
        </p:blipFill>
        <p:spPr>
          <a:xfrm>
            <a:off x="0" y="0"/>
            <a:ext cx="9144000" cy="92083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039553"/>
            <a:ext cx="8229600" cy="866834"/>
          </a:xfrm>
          <a:prstGeom prst="rect">
            <a:avLst/>
          </a:prstGeom>
        </p:spPr>
        <p:txBody>
          <a:bodyPr/>
          <a:lstStyle>
            <a:lvl1pPr algn="l">
              <a:lnSpc>
                <a:spcPts val="3000"/>
              </a:lnSpc>
              <a:defRPr sz="2800" b="1" baseline="0">
                <a:solidFill>
                  <a:srgbClr val="006858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57200" y="2144512"/>
            <a:ext cx="6400800" cy="3429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rgbClr val="006858"/>
                </a:solidFill>
                <a:effectLst/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200" y="2959514"/>
            <a:ext cx="6400800" cy="97155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000"/>
              </a:lnSpc>
              <a:buNone/>
              <a:defRPr sz="1800" baseline="0">
                <a:solidFill>
                  <a:srgbClr val="006858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457200" y="90152"/>
            <a:ext cx="6903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95000"/>
                  </a:schemeClr>
                </a:solidFill>
                <a:latin typeface="Calibri" panose="020F0502020204030204" pitchFamily="34" charset="0"/>
              </a:rPr>
              <a:t>National Center for Health Statistics</a:t>
            </a:r>
          </a:p>
        </p:txBody>
      </p:sp>
    </p:spTree>
    <p:extLst>
      <p:ext uri="{BB962C8B-B14F-4D97-AF65-F5344CB8AC3E}">
        <p14:creationId xmlns:p14="http://schemas.microsoft.com/office/powerpoint/2010/main" val="4108667207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ata Slide (for content heavy tables and char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6858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/>
              <a:t>Bottom band: NCHS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22"/>
          <a:stretch/>
        </p:blipFill>
        <p:spPr>
          <a:xfrm>
            <a:off x="0" y="5005830"/>
            <a:ext cx="9144000" cy="137670"/>
          </a:xfrm>
          <a:prstGeom prst="rect">
            <a:avLst/>
          </a:prstGeom>
        </p:spPr>
      </p:pic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8229600" cy="3341688"/>
          </a:xfrm>
        </p:spPr>
        <p:txBody>
          <a:bodyPr/>
          <a:lstStyle>
            <a:lvl1pPr marL="342900" indent="-342900">
              <a:buClr>
                <a:srgbClr val="006A71"/>
              </a:buClr>
              <a:buFont typeface="Wingdings" panose="05000000000000000000" pitchFamily="2" charset="2"/>
              <a:buChar char="§"/>
              <a:defRPr sz="2000">
                <a:solidFill>
                  <a:schemeClr val="accent4">
                    <a:lumMod val="75000"/>
                  </a:schemeClr>
                </a:solidFill>
              </a:defRPr>
            </a:lvl1pPr>
            <a:lvl2pPr>
              <a:buClr>
                <a:srgbClr val="008BB0"/>
              </a:buClr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>
                <a:srgbClr val="695E4A"/>
              </a:buClr>
              <a:defRPr sz="20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8695636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ULLETS/DATA_2s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6858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3879669" cy="31432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 userDrawn="1">
            <p:ph idx="10"/>
          </p:nvPr>
        </p:nvSpPr>
        <p:spPr>
          <a:xfrm>
            <a:off x="4807131" y="1200151"/>
            <a:ext cx="3879669" cy="31432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83"/>
          <a:stretch/>
        </p:blipFill>
        <p:spPr>
          <a:xfrm>
            <a:off x="0" y="4998203"/>
            <a:ext cx="9144000" cy="153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41372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_background">
    <p:bg>
      <p:bgPr>
        <a:solidFill>
          <a:srgbClr val="0068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350323"/>
            <a:ext cx="8294913" cy="871538"/>
          </a:xfrm>
          <a:prstGeom prst="rect">
            <a:avLst/>
          </a:prstGeom>
        </p:spPr>
        <p:txBody>
          <a:bodyPr anchor="b"/>
          <a:lstStyle>
            <a:lvl1pPr algn="l">
              <a:defRPr sz="36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457201" y="4425696"/>
            <a:ext cx="7772400" cy="426244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ts val="2200"/>
              </a:lnSpc>
              <a:buNone/>
              <a:defRPr sz="2000" baseline="0">
                <a:solidFill>
                  <a:schemeClr val="bg2"/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067970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E8919F-A091-4E91-A3D1-ECD1774B8D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47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_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40"/>
          <a:stretch/>
        </p:blipFill>
        <p:spPr>
          <a:xfrm>
            <a:off x="0" y="4259855"/>
            <a:ext cx="9148928" cy="883645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27218" y="2746824"/>
            <a:ext cx="6639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  <a:t>For more information, contact CDC</a:t>
            </a:r>
            <a:b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  <a:t>1-800-CDC-INFO (232-4636)</a:t>
            </a:r>
            <a:b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  <a:t>TTY:  1-888-232-6348    www.cdc.gov</a:t>
            </a:r>
            <a:b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</a:br>
            <a:b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</a:br>
            <a:b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695E4A"/>
                </a:solidFill>
                <a:latin typeface="Calibri" panose="020F0502020204030204" pitchFamily="34" charset="0"/>
              </a:rPr>
              <a:t>The findings and conclusions in this report are those of the authors and do not necessarily represent the official position of the Centers for Disease Control and Prevention.</a:t>
            </a:r>
          </a:p>
        </p:txBody>
      </p:sp>
    </p:spTree>
    <p:extLst>
      <p:ext uri="{BB962C8B-B14F-4D97-AF65-F5344CB8AC3E}">
        <p14:creationId xmlns:p14="http://schemas.microsoft.com/office/powerpoint/2010/main" val="277901027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996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52" r:id="rId3"/>
    <p:sldLayoutId id="2147483823" r:id="rId4"/>
    <p:sldLayoutId id="2147483874" r:id="rId5"/>
    <p:sldLayoutId id="2147483875" r:id="rId6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cdc.gov/nchs/data/databriefs/db251.pd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jpg"/><Relationship Id="rId7" Type="http://schemas.openxmlformats.org/officeDocument/2006/relationships/customXml" Target="../ink/ink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customXml" Target="../ink/ink1.xml"/><Relationship Id="rId4" Type="http://schemas.openxmlformats.org/officeDocument/2006/relationships/image" Target="../media/image9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customXml" Target="../ink/ink4.xml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customXml" Target="../ink/ink6.xml"/><Relationship Id="rId5" Type="http://schemas.openxmlformats.org/officeDocument/2006/relationships/customXml" Target="../ink/ink3.xml"/><Relationship Id="rId10" Type="http://schemas.openxmlformats.org/officeDocument/2006/relationships/image" Target="../media/image15.png"/><Relationship Id="rId4" Type="http://schemas.openxmlformats.org/officeDocument/2006/relationships/image" Target="../media/image12.jpg"/><Relationship Id="rId9" Type="http://schemas.openxmlformats.org/officeDocument/2006/relationships/customXml" Target="../ink/ink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c.gov/nchs/nhis.htm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cdc.gov/rdc/index.htm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cdc.gov/nchs/nhis/2019nhis.htm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aspe.hhs.gov/report/improving-collection-and-use-racial-and-ethnic-data-hhs/appendix-e-office-management-and-budget-directive-no-15" TargetMode="External"/><Relationship Id="rId2" Type="http://schemas.openxmlformats.org/officeDocument/2006/relationships/hyperlink" Target="https://www.census.gov/topics/population/race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bamawhitehouse.archives.gov/sites/default/files/omb/assets/information_and_regulatory_affairs/re_guidance2000update.pdf" TargetMode="External"/><Relationship Id="rId4" Type="http://schemas.openxmlformats.org/officeDocument/2006/relationships/hyperlink" Target="https://obamawhitehouse.archives.gov/omb/fedreg_1997standards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c.gov/nchs/nhis/nhis_listserv.htm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RDCA@cdc.gov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mailto:Jacqueline.Lucas@cdc.gov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Collection and Reporting of Race and Hispanic Origin Data from the National Health Interview Survey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57200" y="2292321"/>
            <a:ext cx="6626646" cy="342900"/>
          </a:xfrm>
        </p:spPr>
        <p:txBody>
          <a:bodyPr/>
          <a:lstStyle/>
          <a:p>
            <a:r>
              <a:rPr lang="en-US" sz="1900" dirty="0">
                <a:solidFill>
                  <a:srgbClr val="695E4A"/>
                </a:solidFill>
              </a:rPr>
              <a:t>Jacqueline Wilson Lucas, B.A., M.P.H.</a:t>
            </a:r>
          </a:p>
          <a:p>
            <a:r>
              <a:rPr lang="en-US" sz="1900" dirty="0">
                <a:solidFill>
                  <a:srgbClr val="695E4A"/>
                </a:solidFill>
              </a:rPr>
              <a:t>Health Statistician, Data Analysis and Quality Assurance Branch</a:t>
            </a:r>
          </a:p>
          <a:p>
            <a:r>
              <a:rPr lang="en-US" sz="1900" dirty="0">
                <a:solidFill>
                  <a:srgbClr val="695E4A"/>
                </a:solidFill>
              </a:rPr>
              <a:t>Division of Health Interview Statistics</a:t>
            </a:r>
          </a:p>
          <a:p>
            <a:endParaRPr lang="en-US" dirty="0">
              <a:solidFill>
                <a:srgbClr val="695E4A"/>
              </a:solidFill>
            </a:endParaRP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3519670"/>
            <a:ext cx="6400800" cy="971550"/>
          </a:xfrm>
        </p:spPr>
        <p:txBody>
          <a:bodyPr/>
          <a:lstStyle/>
          <a:p>
            <a:pPr marL="0" indent="0"/>
            <a:r>
              <a:rPr lang="en-US" b="1" dirty="0"/>
              <a:t>UCLA Center for Health Policy Research</a:t>
            </a:r>
          </a:p>
          <a:p>
            <a:pPr marL="0" indent="0"/>
            <a:r>
              <a:rPr lang="en-US" dirty="0"/>
              <a:t>National Network of Health Surveys Workshop Series:</a:t>
            </a:r>
          </a:p>
          <a:p>
            <a:r>
              <a:rPr lang="en-US" dirty="0"/>
              <a:t>Addressing Health Equity through Data Disaggregation</a:t>
            </a:r>
          </a:p>
          <a:p>
            <a:pPr marL="0" indent="0"/>
            <a:br>
              <a:rPr lang="en-US" dirty="0"/>
            </a:br>
            <a:r>
              <a:rPr lang="en-US" dirty="0"/>
              <a:t>February 26, 2021</a:t>
            </a:r>
          </a:p>
          <a:p>
            <a:endParaRPr lang="en-US" dirty="0"/>
          </a:p>
        </p:txBody>
      </p:sp>
      <p:pic>
        <p:nvPicPr>
          <p:cNvPr id="7172" name="Picture 6" descr="Logos of the United States Department of Health and Human Services and Centers for Disease Control and Preventio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886325"/>
            <a:ext cx="19050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78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35893"/>
          </a:xfrm>
        </p:spPr>
        <p:txBody>
          <a:bodyPr/>
          <a:lstStyle/>
          <a:p>
            <a:r>
              <a:rPr lang="en-US" sz="2400" dirty="0"/>
              <a:t>Hispanic origin questions in the 2019 NHIS*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41550"/>
            <a:ext cx="8229600" cy="3341688"/>
          </a:xfrm>
        </p:spPr>
        <p:txBody>
          <a:bodyPr/>
          <a:lstStyle/>
          <a:p>
            <a:r>
              <a:rPr lang="en-US" b="1" dirty="0"/>
              <a:t>“Is {name} Hispanic or Latino/Do/does {you/name} consider {yourself/himself/herself} Hispanic/Latino? (Yes/No)</a:t>
            </a:r>
          </a:p>
          <a:p>
            <a:pPr lvl="1"/>
            <a:r>
              <a:rPr lang="en-US" sz="1800" b="1" i="1" dirty="0">
                <a:solidFill>
                  <a:schemeClr val="tx1">
                    <a:lumMod val="75000"/>
                  </a:schemeClr>
                </a:solidFill>
              </a:rPr>
              <a:t>Asked of all persons in the household</a:t>
            </a:r>
          </a:p>
          <a:p>
            <a:r>
              <a:rPr lang="en-US" b="1" dirty="0"/>
              <a:t>What is your Hispanic or Latino ancestry or origin? If you have more than one, tell me all of them.</a:t>
            </a:r>
          </a:p>
          <a:p>
            <a:pPr lvl="1"/>
            <a:r>
              <a:rPr lang="en-US" b="1" i="1" dirty="0">
                <a:solidFill>
                  <a:schemeClr val="tx1">
                    <a:lumMod val="75000"/>
                  </a:schemeClr>
                </a:solidFill>
              </a:rPr>
              <a:t>Asked only of sample adults and sample children</a:t>
            </a:r>
          </a:p>
          <a:p>
            <a:pPr lvl="1"/>
            <a:r>
              <a:rPr lang="en-US" sz="1800" i="1" dirty="0">
                <a:solidFill>
                  <a:schemeClr val="tx1">
                    <a:lumMod val="75000"/>
                  </a:schemeClr>
                </a:solidFill>
              </a:rPr>
              <a:t>Central American, South American, Puerto Rican, Cuban, Dominican (Republic), Mexican/Mexican-American/Chicano</a:t>
            </a:r>
          </a:p>
          <a:p>
            <a:pPr lvl="1"/>
            <a:r>
              <a:rPr lang="en-US" sz="1800" i="1" dirty="0">
                <a:solidFill>
                  <a:schemeClr val="tx1">
                    <a:lumMod val="75000"/>
                  </a:schemeClr>
                </a:solidFill>
              </a:rPr>
              <a:t>Other Hispanic or Latino (verbatim response allowed)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1DD37E-EAC2-4006-BC07-330C7F65115E}"/>
              </a:ext>
            </a:extLst>
          </p:cNvPr>
          <p:cNvSpPr txBox="1"/>
          <p:nvPr/>
        </p:nvSpPr>
        <p:spPr>
          <a:xfrm>
            <a:off x="62753" y="4647057"/>
            <a:ext cx="6705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</a:rPr>
              <a:t>* Question wording largely unchanged since 1999</a:t>
            </a:r>
          </a:p>
        </p:txBody>
      </p:sp>
    </p:spTree>
    <p:extLst>
      <p:ext uri="{BB962C8B-B14F-4D97-AF65-F5344CB8AC3E}">
        <p14:creationId xmlns:p14="http://schemas.microsoft.com/office/powerpoint/2010/main" val="342573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14218"/>
          </a:xfrm>
        </p:spPr>
        <p:txBody>
          <a:bodyPr/>
          <a:lstStyle/>
          <a:p>
            <a:r>
              <a:rPr lang="en-US" dirty="0"/>
              <a:t>Race questions in the 2019 NHIS </a:t>
            </a:r>
            <a:r>
              <a:rPr lang="en-US" baseline="30000" dirty="0"/>
              <a:t>†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35640"/>
            <a:ext cx="8229600" cy="3341688"/>
          </a:xfrm>
        </p:spPr>
        <p:txBody>
          <a:bodyPr/>
          <a:lstStyle/>
          <a:p>
            <a:r>
              <a:rPr lang="en-US" b="1" dirty="0"/>
              <a:t>“What race or races [fill1: Do you/Does ALIAS] consider [fill2: yourself/himself/herself] to be? Please select 1 or more of these categories.”</a:t>
            </a:r>
          </a:p>
          <a:p>
            <a:pPr lvl="1"/>
            <a:r>
              <a:rPr lang="en-US" i="1" dirty="0">
                <a:solidFill>
                  <a:schemeClr val="accent5">
                    <a:lumMod val="75000"/>
                  </a:schemeClr>
                </a:solidFill>
              </a:rPr>
              <a:t>White, Black/African American, Indian (American), Alaska Native, Native Hawaiian, Pacific Islander, Asian, Some other race (verbatim response allowed)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dirty="0"/>
              <a:t>(if more than one given):</a:t>
            </a:r>
          </a:p>
          <a:p>
            <a:pPr marL="0" indent="0">
              <a:buNone/>
            </a:pPr>
            <a:r>
              <a:rPr lang="en-US" b="1" dirty="0"/>
              <a:t>“Which one of these groups, that is would you say BEST represents {your/name’s} race?” (primary race)*</a:t>
            </a:r>
          </a:p>
          <a:p>
            <a:endParaRPr lang="en-U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58B91D-3180-4A69-8FBF-D7933AF55222}"/>
              </a:ext>
            </a:extLst>
          </p:cNvPr>
          <p:cNvSpPr txBox="1"/>
          <p:nvPr/>
        </p:nvSpPr>
        <p:spPr>
          <a:xfrm>
            <a:off x="188259" y="4592772"/>
            <a:ext cx="74944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aseline="30000" dirty="0">
                <a:solidFill>
                  <a:srgbClr val="000000"/>
                </a:solidFill>
                <a:latin typeface="Calibri" panose="020F0502020204030204" pitchFamily="34" charset="0"/>
              </a:rPr>
              <a:t>†</a:t>
            </a:r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1000" dirty="0">
                <a:solidFill>
                  <a:srgbClr val="000000"/>
                </a:solidFill>
                <a:latin typeface="Calibri" panose="020F0502020204030204" pitchFamily="34" charset="0"/>
              </a:rPr>
              <a:t>Question wording largely unchanged since 1999</a:t>
            </a:r>
          </a:p>
          <a:p>
            <a:r>
              <a:rPr lang="en-US" sz="1000" dirty="0">
                <a:solidFill>
                  <a:srgbClr val="000000"/>
                </a:solidFill>
                <a:latin typeface="Calibri" panose="020F0502020204030204" pitchFamily="34" charset="0"/>
              </a:rPr>
              <a:t>* Collected in 2019 but not placed on data file; dropped beginning in 2020</a:t>
            </a:r>
          </a:p>
        </p:txBody>
      </p:sp>
    </p:spTree>
    <p:extLst>
      <p:ext uri="{BB962C8B-B14F-4D97-AF65-F5344CB8AC3E}">
        <p14:creationId xmlns:p14="http://schemas.microsoft.com/office/powerpoint/2010/main" val="346552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71409-92E9-405F-AB96-0E52A8477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679" y="587221"/>
            <a:ext cx="8690642" cy="436958"/>
          </a:xfrm>
        </p:spPr>
        <p:txBody>
          <a:bodyPr/>
          <a:lstStyle/>
          <a:p>
            <a:r>
              <a:rPr lang="en-US" sz="2000" dirty="0"/>
              <a:t>Comparison of Hispanic origin question response categories in the new and old NHIS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D5BA6F-716A-4023-B2F5-6C154B5772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09105" y="1628794"/>
            <a:ext cx="3681860" cy="3747528"/>
          </a:xfrm>
        </p:spPr>
        <p:txBody>
          <a:bodyPr/>
          <a:lstStyle/>
          <a:p>
            <a:pPr lvl="1"/>
            <a:r>
              <a:rPr lang="en-US" sz="1600" i="1" dirty="0">
                <a:solidFill>
                  <a:schemeClr val="tx1">
                    <a:lumMod val="75000"/>
                  </a:schemeClr>
                </a:solidFill>
              </a:rPr>
              <a:t>Mexican or Mexican-American</a:t>
            </a:r>
          </a:p>
          <a:p>
            <a:pPr lvl="1"/>
            <a:r>
              <a:rPr lang="en-US" sz="1600" i="1" dirty="0">
                <a:solidFill>
                  <a:schemeClr val="tx1">
                    <a:lumMod val="75000"/>
                  </a:schemeClr>
                </a:solidFill>
              </a:rPr>
              <a:t>Puerto Rican </a:t>
            </a:r>
          </a:p>
          <a:p>
            <a:pPr lvl="1"/>
            <a:r>
              <a:rPr lang="en-US" sz="1600" i="1" dirty="0">
                <a:solidFill>
                  <a:schemeClr val="tx1">
                    <a:lumMod val="75000"/>
                  </a:schemeClr>
                </a:solidFill>
              </a:rPr>
              <a:t>Cuban or Cuban American</a:t>
            </a:r>
          </a:p>
          <a:p>
            <a:pPr lvl="1"/>
            <a:r>
              <a:rPr lang="en-US" sz="1600" b="1" i="1" dirty="0">
                <a:solidFill>
                  <a:srgbClr val="00B0F0"/>
                </a:solidFill>
              </a:rPr>
              <a:t>Central or South American</a:t>
            </a:r>
          </a:p>
          <a:p>
            <a:pPr lvl="1"/>
            <a:r>
              <a:rPr lang="en-US" sz="1600" i="1" dirty="0">
                <a:solidFill>
                  <a:schemeClr val="tx1">
                    <a:lumMod val="75000"/>
                  </a:schemeClr>
                </a:solidFill>
              </a:rPr>
              <a:t>Dominican (Republic)</a:t>
            </a:r>
          </a:p>
          <a:p>
            <a:pPr lvl="1"/>
            <a:r>
              <a:rPr lang="en-US" sz="1600" i="1" dirty="0">
                <a:solidFill>
                  <a:schemeClr val="tx1">
                    <a:lumMod val="75000"/>
                  </a:schemeClr>
                </a:solidFill>
              </a:rPr>
              <a:t>Other Hispanic or Latino (verbatim response allowed)</a:t>
            </a:r>
          </a:p>
          <a:p>
            <a:endParaRPr lang="en-US" b="1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C4137CC-3F8E-4097-890F-F52153296ED9}"/>
              </a:ext>
            </a:extLst>
          </p:cNvPr>
          <p:cNvSpPr txBox="1">
            <a:spLocks/>
          </p:cNvSpPr>
          <p:nvPr/>
        </p:nvSpPr>
        <p:spPr bwMode="auto">
          <a:xfrm>
            <a:off x="504897" y="1404240"/>
            <a:ext cx="3741739" cy="3686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A7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BB0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95E4A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00" b="1" dirty="0"/>
          </a:p>
          <a:p>
            <a:pPr lvl="1"/>
            <a:r>
              <a:rPr lang="en-US" sz="1600" i="1" dirty="0">
                <a:solidFill>
                  <a:schemeClr val="tx1">
                    <a:lumMod val="75000"/>
                  </a:schemeClr>
                </a:solidFill>
              </a:rPr>
              <a:t>Mexican, Mexican-American, Chicano </a:t>
            </a:r>
          </a:p>
          <a:p>
            <a:pPr lvl="1"/>
            <a:r>
              <a:rPr lang="en-US" sz="1600" b="1" i="1" dirty="0">
                <a:solidFill>
                  <a:srgbClr val="00B0F0"/>
                </a:solidFill>
              </a:rPr>
              <a:t>Central American</a:t>
            </a:r>
            <a:r>
              <a:rPr lang="en-US" sz="1600" i="1" dirty="0">
                <a:solidFill>
                  <a:schemeClr val="tx1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en-US" sz="1600" b="1" i="1" dirty="0">
                <a:solidFill>
                  <a:srgbClr val="00B0F0"/>
                </a:solidFill>
              </a:rPr>
              <a:t>South American</a:t>
            </a:r>
            <a:r>
              <a:rPr lang="en-US" sz="1600" b="1" i="1" dirty="0">
                <a:solidFill>
                  <a:schemeClr val="tx1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en-US" sz="1600" i="1" dirty="0">
                <a:solidFill>
                  <a:schemeClr val="tx1">
                    <a:lumMod val="75000"/>
                  </a:schemeClr>
                </a:solidFill>
              </a:rPr>
              <a:t>Puerto Rican </a:t>
            </a:r>
          </a:p>
          <a:p>
            <a:pPr lvl="1"/>
            <a:r>
              <a:rPr lang="en-US" sz="1600" i="1" dirty="0">
                <a:solidFill>
                  <a:schemeClr val="tx1">
                    <a:lumMod val="75000"/>
                  </a:schemeClr>
                </a:solidFill>
              </a:rPr>
              <a:t>Cuban </a:t>
            </a:r>
          </a:p>
          <a:p>
            <a:pPr lvl="1"/>
            <a:r>
              <a:rPr lang="en-US" sz="1600" i="1" dirty="0">
                <a:solidFill>
                  <a:schemeClr val="tx1">
                    <a:lumMod val="75000"/>
                  </a:schemeClr>
                </a:solidFill>
              </a:rPr>
              <a:t>Dominican (Republic) </a:t>
            </a:r>
          </a:p>
          <a:p>
            <a:pPr lvl="1"/>
            <a:r>
              <a:rPr lang="en-US" sz="1600" i="1" dirty="0">
                <a:solidFill>
                  <a:schemeClr val="tx1">
                    <a:lumMod val="75000"/>
                  </a:schemeClr>
                </a:solidFill>
              </a:rPr>
              <a:t>Other Hispanic or Latino (verbatim response allowed)</a:t>
            </a:r>
          </a:p>
          <a:p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2A3F0E-7FF0-466A-8D6C-1E76CE7C0ACF}"/>
              </a:ext>
            </a:extLst>
          </p:cNvPr>
          <p:cNvSpPr txBox="1"/>
          <p:nvPr/>
        </p:nvSpPr>
        <p:spPr>
          <a:xfrm>
            <a:off x="1423358" y="1081075"/>
            <a:ext cx="3148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2019 – present</a:t>
            </a:r>
          </a:p>
          <a:p>
            <a:endParaRPr lang="en-US" dirty="0">
              <a:solidFill>
                <a:srgbClr val="777777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C28E50-398E-449D-B7B5-54758AF36466}"/>
              </a:ext>
            </a:extLst>
          </p:cNvPr>
          <p:cNvSpPr txBox="1"/>
          <p:nvPr/>
        </p:nvSpPr>
        <p:spPr>
          <a:xfrm>
            <a:off x="5941570" y="1081074"/>
            <a:ext cx="3148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1997-2018</a:t>
            </a:r>
          </a:p>
          <a:p>
            <a:endParaRPr lang="en-US" dirty="0">
              <a:solidFill>
                <a:srgbClr val="777777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57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820" y="312577"/>
            <a:ext cx="8229600" cy="436958"/>
          </a:xfrm>
        </p:spPr>
        <p:txBody>
          <a:bodyPr/>
          <a:lstStyle/>
          <a:p>
            <a:r>
              <a:rPr lang="en-US" sz="2000" dirty="0"/>
              <a:t>Comparison of race question response categories in the new and old NHIS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61466" y="1665791"/>
            <a:ext cx="2949723" cy="3341688"/>
          </a:xfrm>
        </p:spPr>
        <p:txBody>
          <a:bodyPr/>
          <a:lstStyle/>
          <a:p>
            <a:pPr lvl="1"/>
            <a:r>
              <a:rPr lang="en-US" sz="1600" i="1" dirty="0">
                <a:solidFill>
                  <a:schemeClr val="accent5">
                    <a:lumMod val="75000"/>
                  </a:schemeClr>
                </a:solidFill>
              </a:rPr>
              <a:t>White</a:t>
            </a:r>
          </a:p>
          <a:p>
            <a:pPr lvl="1"/>
            <a:r>
              <a:rPr lang="en-US" sz="1600" i="1" dirty="0">
                <a:solidFill>
                  <a:schemeClr val="accent5">
                    <a:lumMod val="75000"/>
                  </a:schemeClr>
                </a:solidFill>
              </a:rPr>
              <a:t>Black/African American</a:t>
            </a:r>
          </a:p>
          <a:p>
            <a:pPr lvl="1"/>
            <a:r>
              <a:rPr lang="en-US" sz="1600" i="1" dirty="0">
                <a:solidFill>
                  <a:schemeClr val="accent5">
                    <a:lumMod val="75000"/>
                  </a:schemeClr>
                </a:solidFill>
              </a:rPr>
              <a:t>Indian (American) </a:t>
            </a:r>
          </a:p>
          <a:p>
            <a:pPr lvl="1"/>
            <a:r>
              <a:rPr lang="en-US" sz="1600" i="1" dirty="0">
                <a:solidFill>
                  <a:schemeClr val="accent5">
                    <a:lumMod val="75000"/>
                  </a:schemeClr>
                </a:solidFill>
              </a:rPr>
              <a:t>Alaska Native</a:t>
            </a:r>
          </a:p>
          <a:p>
            <a:pPr lvl="1"/>
            <a:r>
              <a:rPr lang="en-US" sz="1600" i="1" dirty="0">
                <a:solidFill>
                  <a:schemeClr val="accent5">
                    <a:lumMod val="75000"/>
                  </a:schemeClr>
                </a:solidFill>
              </a:rPr>
              <a:t>Native Hawaiian</a:t>
            </a:r>
          </a:p>
          <a:p>
            <a:pPr lvl="1"/>
            <a:r>
              <a:rPr lang="en-US" sz="1600" b="1" i="1" dirty="0">
                <a:solidFill>
                  <a:srgbClr val="00B050"/>
                </a:solidFill>
              </a:rPr>
              <a:t>Guamanian</a:t>
            </a:r>
          </a:p>
          <a:p>
            <a:pPr lvl="1"/>
            <a:r>
              <a:rPr lang="en-US" sz="1600" b="1" i="1" dirty="0">
                <a:solidFill>
                  <a:srgbClr val="00B050"/>
                </a:solidFill>
              </a:rPr>
              <a:t>Samoan</a:t>
            </a:r>
          </a:p>
          <a:p>
            <a:pPr lvl="1"/>
            <a:r>
              <a:rPr lang="en-US" sz="1600" b="1" i="1" dirty="0">
                <a:solidFill>
                  <a:srgbClr val="00B050"/>
                </a:solidFill>
              </a:rPr>
              <a:t>Other Pacific Islander (verbatim allowed)</a:t>
            </a: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576764-6E29-4E2B-9DE2-0783C1ACB3D4}"/>
              </a:ext>
            </a:extLst>
          </p:cNvPr>
          <p:cNvSpPr txBox="1"/>
          <p:nvPr/>
        </p:nvSpPr>
        <p:spPr>
          <a:xfrm>
            <a:off x="189781" y="1345689"/>
            <a:ext cx="4295954" cy="296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006A71"/>
              </a:buClr>
              <a:buFont typeface="Wingdings" panose="05000000000000000000" pitchFamily="2" charset="2"/>
              <a:buChar char="§"/>
            </a:pPr>
            <a:endParaRPr lang="en-US" sz="1700" b="1" dirty="0">
              <a:solidFill>
                <a:srgbClr val="7F7F7F">
                  <a:lumMod val="75000"/>
                </a:srgbClr>
              </a:solidFill>
              <a:latin typeface="Calibri" panose="020F0502020204030204" pitchFamily="34" charset="0"/>
            </a:endParaRPr>
          </a:p>
          <a:p>
            <a:pPr marL="742950" lvl="1" indent="-285750">
              <a:spcBef>
                <a:spcPct val="20000"/>
              </a:spcBef>
              <a:buClr>
                <a:srgbClr val="008BB0"/>
              </a:buClr>
              <a:buFont typeface="Arial" panose="020B0604020202020204" pitchFamily="34" charset="0"/>
              <a:buChar char="–"/>
            </a:pPr>
            <a:r>
              <a:rPr lang="en-US" sz="1600" i="1" dirty="0">
                <a:solidFill>
                  <a:srgbClr val="0F56DC">
                    <a:lumMod val="75000"/>
                  </a:srgbClr>
                </a:solidFill>
                <a:latin typeface="Calibri" panose="020F0502020204030204" pitchFamily="34" charset="0"/>
              </a:rPr>
              <a:t>White </a:t>
            </a:r>
          </a:p>
          <a:p>
            <a:pPr marL="742950" lvl="1" indent="-285750">
              <a:spcBef>
                <a:spcPct val="20000"/>
              </a:spcBef>
              <a:buClr>
                <a:srgbClr val="008BB0"/>
              </a:buClr>
              <a:buFont typeface="Arial" panose="020B0604020202020204" pitchFamily="34" charset="0"/>
              <a:buChar char="–"/>
            </a:pPr>
            <a:r>
              <a:rPr lang="en-US" sz="1600" i="1" dirty="0">
                <a:solidFill>
                  <a:srgbClr val="0F56DC">
                    <a:lumMod val="75000"/>
                  </a:srgbClr>
                </a:solidFill>
                <a:latin typeface="Calibri" panose="020F0502020204030204" pitchFamily="34" charset="0"/>
              </a:rPr>
              <a:t>Black/African American</a:t>
            </a:r>
          </a:p>
          <a:p>
            <a:pPr marL="742950" lvl="1" indent="-285750">
              <a:spcBef>
                <a:spcPct val="20000"/>
              </a:spcBef>
              <a:buClr>
                <a:srgbClr val="008BB0"/>
              </a:buClr>
              <a:buFont typeface="Arial" panose="020B0604020202020204" pitchFamily="34" charset="0"/>
              <a:buChar char="–"/>
            </a:pPr>
            <a:r>
              <a:rPr lang="en-US" sz="1600" i="1" dirty="0">
                <a:solidFill>
                  <a:srgbClr val="0F56DC">
                    <a:lumMod val="75000"/>
                  </a:srgbClr>
                </a:solidFill>
                <a:latin typeface="Calibri" panose="020F0502020204030204" pitchFamily="34" charset="0"/>
              </a:rPr>
              <a:t>American Indian</a:t>
            </a:r>
          </a:p>
          <a:p>
            <a:pPr marL="742950" lvl="1" indent="-285750">
              <a:spcBef>
                <a:spcPct val="20000"/>
              </a:spcBef>
              <a:buClr>
                <a:srgbClr val="008BB0"/>
              </a:buClr>
              <a:buFont typeface="Arial" panose="020B0604020202020204" pitchFamily="34" charset="0"/>
              <a:buChar char="–"/>
            </a:pPr>
            <a:r>
              <a:rPr lang="en-US" sz="1600" i="1" dirty="0">
                <a:solidFill>
                  <a:srgbClr val="0F56DC">
                    <a:lumMod val="75000"/>
                  </a:srgbClr>
                </a:solidFill>
                <a:latin typeface="Calibri" panose="020F0502020204030204" pitchFamily="34" charset="0"/>
              </a:rPr>
              <a:t>Alaska Native</a:t>
            </a:r>
          </a:p>
          <a:p>
            <a:pPr marL="742950" lvl="1" indent="-285750">
              <a:spcBef>
                <a:spcPct val="20000"/>
              </a:spcBef>
              <a:buClr>
                <a:srgbClr val="008BB0"/>
              </a:buClr>
              <a:buFont typeface="Arial" panose="020B0604020202020204" pitchFamily="34" charset="0"/>
              <a:buChar char="–"/>
            </a:pPr>
            <a:r>
              <a:rPr lang="en-US" sz="1600" i="1" dirty="0">
                <a:solidFill>
                  <a:srgbClr val="0F56DC">
                    <a:lumMod val="75000"/>
                  </a:srgbClr>
                </a:solidFill>
                <a:latin typeface="Calibri" panose="020F0502020204030204" pitchFamily="34" charset="0"/>
              </a:rPr>
              <a:t>Native Hawaiian</a:t>
            </a:r>
          </a:p>
          <a:p>
            <a:pPr marL="742950" lvl="1" indent="-285750">
              <a:spcBef>
                <a:spcPct val="20000"/>
              </a:spcBef>
              <a:buClr>
                <a:srgbClr val="008BB0"/>
              </a:buClr>
              <a:buFont typeface="Arial" panose="020B0604020202020204" pitchFamily="34" charset="0"/>
              <a:buChar char="–"/>
            </a:pPr>
            <a:r>
              <a:rPr lang="en-US" sz="1600" b="1" i="1" dirty="0">
                <a:solidFill>
                  <a:srgbClr val="00B050"/>
                </a:solidFill>
                <a:latin typeface="Calibri" panose="020F0502020204030204" pitchFamily="34" charset="0"/>
              </a:rPr>
              <a:t>Pacific Islander</a:t>
            </a:r>
          </a:p>
          <a:p>
            <a:pPr marL="742950" lvl="1" indent="-285750">
              <a:spcBef>
                <a:spcPct val="20000"/>
              </a:spcBef>
              <a:buClr>
                <a:srgbClr val="008BB0"/>
              </a:buClr>
              <a:buFont typeface="Arial" panose="020B0604020202020204" pitchFamily="34" charset="0"/>
              <a:buChar char="–"/>
            </a:pPr>
            <a:r>
              <a:rPr lang="en-US" sz="1600" b="1" i="1" dirty="0">
                <a:solidFill>
                  <a:srgbClr val="00B0F0"/>
                </a:solidFill>
                <a:latin typeface="Calibri" panose="020F0502020204030204" pitchFamily="34" charset="0"/>
              </a:rPr>
              <a:t>Asian</a:t>
            </a:r>
          </a:p>
          <a:p>
            <a:pPr marL="742950" lvl="1" indent="-285750">
              <a:spcBef>
                <a:spcPct val="20000"/>
              </a:spcBef>
              <a:buClr>
                <a:srgbClr val="008BB0"/>
              </a:buClr>
              <a:buFont typeface="Arial" panose="020B0604020202020204" pitchFamily="34" charset="0"/>
              <a:buChar char="–"/>
            </a:pPr>
            <a:r>
              <a:rPr lang="en-US" sz="1600" i="1" dirty="0">
                <a:solidFill>
                  <a:srgbClr val="0F56DC">
                    <a:lumMod val="75000"/>
                  </a:srgbClr>
                </a:solidFill>
                <a:latin typeface="Calibri" panose="020F0502020204030204" pitchFamily="34" charset="0"/>
              </a:rPr>
              <a:t>Some other race (verbatim response allowed)</a:t>
            </a:r>
            <a:endParaRPr lang="en-US" sz="1600" dirty="0">
              <a:solidFill>
                <a:srgbClr val="0F56DC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71FD3D-851D-45A6-A9BC-41500B823825}"/>
              </a:ext>
            </a:extLst>
          </p:cNvPr>
          <p:cNvSpPr txBox="1"/>
          <p:nvPr/>
        </p:nvSpPr>
        <p:spPr>
          <a:xfrm>
            <a:off x="1477978" y="1160535"/>
            <a:ext cx="3148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2019 – present</a:t>
            </a:r>
          </a:p>
          <a:p>
            <a:endParaRPr lang="en-US" dirty="0">
              <a:solidFill>
                <a:srgbClr val="777777"/>
              </a:solidFill>
              <a:latin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7A93BD-F6E2-4B10-82F9-004FE62C7F64}"/>
              </a:ext>
            </a:extLst>
          </p:cNvPr>
          <p:cNvSpPr txBox="1"/>
          <p:nvPr/>
        </p:nvSpPr>
        <p:spPr>
          <a:xfrm>
            <a:off x="5914817" y="1160534"/>
            <a:ext cx="3148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1997-2018</a:t>
            </a:r>
          </a:p>
          <a:p>
            <a:endParaRPr lang="en-US" dirty="0">
              <a:solidFill>
                <a:srgbClr val="777777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16C970-833C-469E-86BE-9392840CC349}"/>
              </a:ext>
            </a:extLst>
          </p:cNvPr>
          <p:cNvSpPr txBox="1"/>
          <p:nvPr/>
        </p:nvSpPr>
        <p:spPr>
          <a:xfrm>
            <a:off x="6239309" y="1665791"/>
            <a:ext cx="2853425" cy="2357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spcBef>
                <a:spcPct val="20000"/>
              </a:spcBef>
              <a:buClr>
                <a:srgbClr val="008BB0"/>
              </a:buClr>
              <a:buFont typeface="Arial" panose="020B0604020202020204" pitchFamily="34" charset="0"/>
              <a:buChar char="–"/>
            </a:pPr>
            <a:r>
              <a:rPr lang="en-US" sz="1600" b="1" i="1" dirty="0">
                <a:solidFill>
                  <a:srgbClr val="00B0F0"/>
                </a:solidFill>
                <a:latin typeface="Calibri" panose="020F0502020204030204" pitchFamily="34" charset="0"/>
              </a:rPr>
              <a:t>Asian Indian</a:t>
            </a:r>
          </a:p>
          <a:p>
            <a:pPr marL="742950" lvl="1" indent="-285750">
              <a:spcBef>
                <a:spcPct val="20000"/>
              </a:spcBef>
              <a:buClr>
                <a:srgbClr val="008BB0"/>
              </a:buClr>
              <a:buFont typeface="Arial" panose="020B0604020202020204" pitchFamily="34" charset="0"/>
              <a:buChar char="–"/>
            </a:pPr>
            <a:r>
              <a:rPr lang="en-US" sz="1600" b="1" i="1" dirty="0">
                <a:solidFill>
                  <a:srgbClr val="00B0F0"/>
                </a:solidFill>
                <a:latin typeface="Calibri" panose="020F0502020204030204" pitchFamily="34" charset="0"/>
              </a:rPr>
              <a:t>Chinese  </a:t>
            </a:r>
          </a:p>
          <a:p>
            <a:pPr marL="742950" lvl="1" indent="-285750">
              <a:spcBef>
                <a:spcPct val="20000"/>
              </a:spcBef>
              <a:buClr>
                <a:srgbClr val="008BB0"/>
              </a:buClr>
              <a:buFont typeface="Arial" panose="020B0604020202020204" pitchFamily="34" charset="0"/>
              <a:buChar char="–"/>
            </a:pPr>
            <a:r>
              <a:rPr lang="en-US" sz="1600" b="1" i="1" dirty="0">
                <a:solidFill>
                  <a:srgbClr val="00B0F0"/>
                </a:solidFill>
                <a:latin typeface="Calibri" panose="020F0502020204030204" pitchFamily="34" charset="0"/>
              </a:rPr>
              <a:t>Filipino  </a:t>
            </a:r>
          </a:p>
          <a:p>
            <a:pPr marL="742950" lvl="1" indent="-285750">
              <a:spcBef>
                <a:spcPct val="20000"/>
              </a:spcBef>
              <a:buClr>
                <a:srgbClr val="008BB0"/>
              </a:buClr>
              <a:buFont typeface="Arial" panose="020B0604020202020204" pitchFamily="34" charset="0"/>
              <a:buChar char="–"/>
            </a:pPr>
            <a:r>
              <a:rPr lang="en-US" sz="1600" b="1" i="1" dirty="0">
                <a:solidFill>
                  <a:srgbClr val="00B0F0"/>
                </a:solidFill>
                <a:latin typeface="Calibri" panose="020F0502020204030204" pitchFamily="34" charset="0"/>
              </a:rPr>
              <a:t>Japanese  </a:t>
            </a:r>
          </a:p>
          <a:p>
            <a:pPr marL="742950" lvl="1" indent="-285750">
              <a:spcBef>
                <a:spcPct val="20000"/>
              </a:spcBef>
              <a:buClr>
                <a:srgbClr val="008BB0"/>
              </a:buClr>
              <a:buFont typeface="Arial" panose="020B0604020202020204" pitchFamily="34" charset="0"/>
              <a:buChar char="–"/>
            </a:pPr>
            <a:r>
              <a:rPr lang="en-US" sz="1600" b="1" i="1" dirty="0">
                <a:solidFill>
                  <a:srgbClr val="00B0F0"/>
                </a:solidFill>
                <a:latin typeface="Calibri" panose="020F0502020204030204" pitchFamily="34" charset="0"/>
              </a:rPr>
              <a:t>Korean  </a:t>
            </a:r>
          </a:p>
          <a:p>
            <a:pPr marL="742950" lvl="1" indent="-285750">
              <a:spcBef>
                <a:spcPct val="20000"/>
              </a:spcBef>
              <a:buClr>
                <a:srgbClr val="008BB0"/>
              </a:buClr>
              <a:buFont typeface="Arial" panose="020B0604020202020204" pitchFamily="34" charset="0"/>
              <a:buChar char="–"/>
            </a:pPr>
            <a:r>
              <a:rPr lang="en-US" sz="1600" b="1" i="1" dirty="0">
                <a:solidFill>
                  <a:srgbClr val="00B0F0"/>
                </a:solidFill>
                <a:latin typeface="Calibri" panose="020F0502020204030204" pitchFamily="34" charset="0"/>
              </a:rPr>
              <a:t>Vietnamese  </a:t>
            </a:r>
          </a:p>
          <a:p>
            <a:pPr marL="742950" lvl="1" indent="-285750">
              <a:spcBef>
                <a:spcPct val="20000"/>
              </a:spcBef>
              <a:buClr>
                <a:srgbClr val="008BB0"/>
              </a:buClr>
              <a:buFont typeface="Arial" panose="020B0604020202020204" pitchFamily="34" charset="0"/>
              <a:buChar char="–"/>
            </a:pPr>
            <a:r>
              <a:rPr lang="en-US" sz="1600" b="1" i="1" dirty="0">
                <a:solidFill>
                  <a:srgbClr val="00B0F0"/>
                </a:solidFill>
                <a:latin typeface="Calibri" panose="020F0502020204030204" pitchFamily="34" charset="0"/>
              </a:rPr>
              <a:t>Other Asian (verbatim response allowed)</a:t>
            </a:r>
            <a:endParaRPr lang="en-US" sz="1600" b="1" dirty="0">
              <a:solidFill>
                <a:srgbClr val="00B0F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1D4108-D0F7-4F2F-B97D-8CBC090CB30F}"/>
              </a:ext>
            </a:extLst>
          </p:cNvPr>
          <p:cNvSpPr txBox="1"/>
          <p:nvPr/>
        </p:nvSpPr>
        <p:spPr>
          <a:xfrm>
            <a:off x="291993" y="4610420"/>
            <a:ext cx="71307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Calibri" panose="020F0502020204030204" pitchFamily="34" charset="0"/>
              </a:rPr>
              <a:t>*Detailed Pacific Islander and Asian information collected for sample adults and children </a:t>
            </a:r>
          </a:p>
        </p:txBody>
      </p:sp>
    </p:spTree>
    <p:extLst>
      <p:ext uri="{BB962C8B-B14F-4D97-AF65-F5344CB8AC3E}">
        <p14:creationId xmlns:p14="http://schemas.microsoft.com/office/powerpoint/2010/main" val="390422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B6B93-FA06-4DC7-AE1B-970F6F985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212" y="315395"/>
            <a:ext cx="8229600" cy="857250"/>
          </a:xfrm>
        </p:spPr>
        <p:txBody>
          <a:bodyPr/>
          <a:lstStyle/>
          <a:p>
            <a:pPr algn="ctr"/>
            <a:r>
              <a:rPr lang="en-US" sz="2400" dirty="0"/>
              <a:t>Comparison of where Hispanic origin and </a:t>
            </a:r>
            <a:br>
              <a:rPr lang="en-US" sz="2400" dirty="0"/>
            </a:br>
            <a:r>
              <a:rPr lang="en-US" sz="2400" dirty="0"/>
              <a:t>race questions are asked on survey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70F55A-570E-49D6-BD2A-7A450BD7B4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7344" y="1690516"/>
            <a:ext cx="3786996" cy="3137589"/>
          </a:xfrm>
        </p:spPr>
        <p:txBody>
          <a:bodyPr/>
          <a:lstStyle/>
          <a:p>
            <a:r>
              <a:rPr lang="en-US" dirty="0"/>
              <a:t>Asked in household roster for all persons</a:t>
            </a:r>
          </a:p>
          <a:p>
            <a:r>
              <a:rPr lang="en-US" dirty="0"/>
              <a:t>Detailed responses for Hispanic origin type and race group collected for all persons in household roster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653A6C-58A2-46E7-AB1A-3F35B738A8CE}"/>
              </a:ext>
            </a:extLst>
          </p:cNvPr>
          <p:cNvSpPr txBox="1"/>
          <p:nvPr/>
        </p:nvSpPr>
        <p:spPr>
          <a:xfrm>
            <a:off x="6215330" y="1266112"/>
            <a:ext cx="3148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1997-2018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7EEC4D2-176A-491D-A112-8C1D3C24B15C}"/>
              </a:ext>
            </a:extLst>
          </p:cNvPr>
          <p:cNvSpPr txBox="1">
            <a:spLocks/>
          </p:cNvSpPr>
          <p:nvPr/>
        </p:nvSpPr>
        <p:spPr bwMode="auto">
          <a:xfrm>
            <a:off x="594088" y="1690516"/>
            <a:ext cx="3786996" cy="3137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A7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BB0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95E4A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Asked in household roster for all persons</a:t>
            </a:r>
          </a:p>
          <a:p>
            <a:r>
              <a:rPr lang="en-US" dirty="0"/>
              <a:t>Detailed responses for Hispanic origin type, Asian detailed groups, and NHPI detailed race groups </a:t>
            </a:r>
            <a:r>
              <a:rPr lang="en-US" b="1" i="1" dirty="0"/>
              <a:t>collected only for sample adult and sample child </a:t>
            </a:r>
            <a:r>
              <a:rPr lang="en-US" dirty="0"/>
              <a:t>in the sample adult and sample child interviews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4C961A-9627-46DE-B2EE-EE7CCF6CA9A7}"/>
              </a:ext>
            </a:extLst>
          </p:cNvPr>
          <p:cNvSpPr txBox="1"/>
          <p:nvPr/>
        </p:nvSpPr>
        <p:spPr>
          <a:xfrm>
            <a:off x="1354349" y="1266112"/>
            <a:ext cx="3148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2019 – present</a:t>
            </a:r>
          </a:p>
          <a:p>
            <a:endParaRPr lang="en-US" dirty="0">
              <a:solidFill>
                <a:srgbClr val="777777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3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B6B93-FA06-4DC7-AE1B-970F6F985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212" y="315395"/>
            <a:ext cx="8229600" cy="857250"/>
          </a:xfrm>
        </p:spPr>
        <p:txBody>
          <a:bodyPr/>
          <a:lstStyle/>
          <a:p>
            <a:pPr algn="ctr"/>
            <a:r>
              <a:rPr lang="en-US" sz="2400" dirty="0"/>
              <a:t>Comparison of how missing race and Hispanic origin data are handled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70F55A-570E-49D6-BD2A-7A450BD7B4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7344" y="1690516"/>
            <a:ext cx="3786996" cy="3137589"/>
          </a:xfrm>
        </p:spPr>
        <p:txBody>
          <a:bodyPr/>
          <a:lstStyle/>
          <a:p>
            <a:r>
              <a:rPr lang="en-US" dirty="0"/>
              <a:t>Imputation of Refused, DK, NA</a:t>
            </a:r>
          </a:p>
          <a:p>
            <a:endParaRPr lang="en-US" dirty="0"/>
          </a:p>
          <a:p>
            <a:r>
              <a:rPr lang="en-US" dirty="0"/>
              <a:t>Imputation of “Other race” responses, consistent with Census procedures for the modified race and ethnicity data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653A6C-58A2-46E7-AB1A-3F35B738A8CE}"/>
              </a:ext>
            </a:extLst>
          </p:cNvPr>
          <p:cNvSpPr txBox="1"/>
          <p:nvPr/>
        </p:nvSpPr>
        <p:spPr>
          <a:xfrm>
            <a:off x="6215330" y="1266112"/>
            <a:ext cx="3148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1997-2018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7EEC4D2-176A-491D-A112-8C1D3C24B15C}"/>
              </a:ext>
            </a:extLst>
          </p:cNvPr>
          <p:cNvSpPr txBox="1">
            <a:spLocks/>
          </p:cNvSpPr>
          <p:nvPr/>
        </p:nvSpPr>
        <p:spPr bwMode="auto">
          <a:xfrm>
            <a:off x="603053" y="1824987"/>
            <a:ext cx="3786996" cy="3137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A7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BB0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95E4A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Refused, DK, NA responses are allowed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No imputation of missing data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4C961A-9627-46DE-B2EE-EE7CCF6CA9A7}"/>
              </a:ext>
            </a:extLst>
          </p:cNvPr>
          <p:cNvSpPr txBox="1"/>
          <p:nvPr/>
        </p:nvSpPr>
        <p:spPr>
          <a:xfrm>
            <a:off x="1354349" y="1266112"/>
            <a:ext cx="3148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2019 – present</a:t>
            </a:r>
          </a:p>
          <a:p>
            <a:endParaRPr lang="en-US" dirty="0">
              <a:solidFill>
                <a:srgbClr val="777777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05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55703" y="3934775"/>
            <a:ext cx="8294913" cy="871538"/>
          </a:xfrm>
        </p:spPr>
        <p:txBody>
          <a:bodyPr/>
          <a:lstStyle/>
          <a:p>
            <a:r>
              <a:rPr lang="en-US" dirty="0"/>
              <a:t>How are NHIS data tabulated/analyzed in research and what are some strengths and challenges in using the NHIS race and Hispanic origin data?</a:t>
            </a:r>
          </a:p>
        </p:txBody>
      </p:sp>
    </p:spTree>
    <p:extLst>
      <p:ext uri="{BB962C8B-B14F-4D97-AF65-F5344CB8AC3E}">
        <p14:creationId xmlns:p14="http://schemas.microsoft.com/office/powerpoint/2010/main" val="307942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622E7-01E9-40F6-9B8F-104645868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Uses of NHIS race and Hispanic origin data in research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3D15AC-64FF-4625-9653-918EB919A7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NCHS reports</a:t>
            </a:r>
          </a:p>
          <a:p>
            <a:pPr lvl="1"/>
            <a:r>
              <a:rPr lang="en-US" dirty="0"/>
              <a:t>Summary Health Statistics</a:t>
            </a:r>
          </a:p>
          <a:p>
            <a:pPr lvl="1"/>
            <a:r>
              <a:rPr lang="en-US" dirty="0"/>
              <a:t>Data briefs</a:t>
            </a:r>
          </a:p>
          <a:p>
            <a:pPr lvl="1"/>
            <a:r>
              <a:rPr lang="en-US" dirty="0"/>
              <a:t>National Health Statistics Reports (NHSRs)</a:t>
            </a:r>
          </a:p>
          <a:p>
            <a:r>
              <a:rPr lang="en-US" b="1" dirty="0"/>
              <a:t>CDC publications</a:t>
            </a:r>
          </a:p>
          <a:p>
            <a:pPr lvl="1"/>
            <a:r>
              <a:rPr lang="en-US" dirty="0"/>
              <a:t>MMWR</a:t>
            </a:r>
          </a:p>
          <a:p>
            <a:pPr lvl="1"/>
            <a:r>
              <a:rPr lang="en-US" dirty="0"/>
              <a:t>Vital Signs</a:t>
            </a:r>
          </a:p>
          <a:p>
            <a:r>
              <a:rPr lang="en-US" b="1" dirty="0"/>
              <a:t>Peer reviewed journal articles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546153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2F5DE-4CE3-4AEA-92F4-94CC668F7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60" y="113771"/>
            <a:ext cx="8223556" cy="362639"/>
          </a:xfrm>
        </p:spPr>
        <p:txBody>
          <a:bodyPr/>
          <a:lstStyle/>
          <a:p>
            <a:r>
              <a:rPr lang="en-US" sz="2000" dirty="0"/>
              <a:t>NCHS Reports: Summary Health Statistics for the U.S. Population, 2018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C28510-67FD-41F5-8A52-B50EF4016E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536" y="476410"/>
            <a:ext cx="5793461" cy="4080271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4CE7DB4-2907-42B7-A44F-9F9129587FAE}"/>
              </a:ext>
            </a:extLst>
          </p:cNvPr>
          <p:cNvCxnSpPr/>
          <p:nvPr/>
        </p:nvCxnSpPr>
        <p:spPr>
          <a:xfrm flipV="1">
            <a:off x="691563" y="3334871"/>
            <a:ext cx="975872" cy="16136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A6A8E6-A98D-44C0-919D-98A803782ECC}"/>
              </a:ext>
            </a:extLst>
          </p:cNvPr>
          <p:cNvCxnSpPr/>
          <p:nvPr/>
        </p:nvCxnSpPr>
        <p:spPr>
          <a:xfrm>
            <a:off x="783771" y="4064854"/>
            <a:ext cx="883664" cy="9220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88E4CD0-2DD4-4623-B181-555D172D12FB}"/>
              </a:ext>
            </a:extLst>
          </p:cNvPr>
          <p:cNvSpPr txBox="1"/>
          <p:nvPr/>
        </p:nvSpPr>
        <p:spPr>
          <a:xfrm>
            <a:off x="188258" y="4651722"/>
            <a:ext cx="8767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SOURCE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: NCHS, National Health Interview Survey, 2018.</a:t>
            </a:r>
          </a:p>
        </p:txBody>
      </p:sp>
    </p:spTree>
    <p:extLst>
      <p:ext uri="{BB962C8B-B14F-4D97-AF65-F5344CB8AC3E}">
        <p14:creationId xmlns:p14="http://schemas.microsoft.com/office/powerpoint/2010/main" val="341584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5279"/>
            <a:ext cx="8229600" cy="550539"/>
          </a:xfrm>
        </p:spPr>
        <p:txBody>
          <a:bodyPr/>
          <a:lstStyle/>
          <a:p>
            <a:r>
              <a:rPr lang="en-US" sz="2200" dirty="0"/>
              <a:t>NCHS reports: Health of Hispanic adults: United States, 2010-2014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9615" y="919603"/>
            <a:ext cx="5742959" cy="35671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4532247"/>
            <a:ext cx="76544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SOURCE</a:t>
            </a:r>
            <a:r>
              <a:rPr lang="en-US" sz="105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: NCHS. National Health Interview Survey, 2016: </a:t>
            </a:r>
            <a:r>
              <a:rPr lang="en-US" sz="1050" dirty="0">
                <a:solidFill>
                  <a:srgbClr val="006858"/>
                </a:solidFill>
                <a:latin typeface="Calibri" panose="020F0502020204030204" pitchFamily="34" charset="0"/>
                <a:hlinkClick r:id="rId4"/>
              </a:rPr>
              <a:t>https://www.cdc.gov/nchs/data/databriefs/db251.pdf</a:t>
            </a:r>
            <a:endParaRPr lang="en-US" sz="1050" dirty="0">
              <a:solidFill>
                <a:srgbClr val="006858"/>
              </a:solidFill>
              <a:latin typeface="Calibri" panose="020F0502020204030204" pitchFamily="34" charset="0"/>
            </a:endParaRPr>
          </a:p>
          <a:p>
            <a:r>
              <a:rPr lang="en-US" sz="105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Lucas JW, Freeman G, Adams PF. Health of Hispanic Adults: United States 2010-2014. NCHS data brief, no 251. Hyattsville, MD. National Center for Health Statistics. 2016.</a:t>
            </a:r>
          </a:p>
          <a:p>
            <a:endParaRPr lang="en-US" sz="1050" dirty="0">
              <a:solidFill>
                <a:srgbClr val="006858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67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57200" y="374072"/>
            <a:ext cx="8229600" cy="631767"/>
          </a:xfrm>
        </p:spPr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374072"/>
            <a:ext cx="8229600" cy="3953606"/>
          </a:xfrm>
        </p:spPr>
        <p:txBody>
          <a:bodyPr/>
          <a:lstStyle/>
          <a:p>
            <a:endParaRPr lang="en-US" sz="1900" dirty="0"/>
          </a:p>
          <a:p>
            <a:pPr marL="0" indent="0">
              <a:buNone/>
            </a:pPr>
            <a:endParaRPr lang="en-US" sz="1900" dirty="0"/>
          </a:p>
          <a:p>
            <a:r>
              <a:rPr lang="en-US" sz="1900" b="1" dirty="0"/>
              <a:t>Describe briefly the National Health Interview Survey (NHIS)</a:t>
            </a:r>
          </a:p>
          <a:p>
            <a:pPr lvl="1"/>
            <a:r>
              <a:rPr lang="en-US" sz="1900" b="1" dirty="0"/>
              <a:t>Background, content, how the NHIS is used</a:t>
            </a:r>
          </a:p>
          <a:p>
            <a:pPr marL="457200" lvl="1" indent="0">
              <a:buNone/>
            </a:pPr>
            <a:endParaRPr lang="en-US" sz="1900" b="1" dirty="0"/>
          </a:p>
          <a:p>
            <a:r>
              <a:rPr lang="en-US" sz="1900" b="1" dirty="0"/>
              <a:t>Describe race and Hispanic origin data collection in the NHIS</a:t>
            </a:r>
          </a:p>
          <a:p>
            <a:pPr marL="0" indent="0">
              <a:buNone/>
            </a:pPr>
            <a:endParaRPr lang="en-US" sz="1900" b="1" dirty="0"/>
          </a:p>
          <a:p>
            <a:r>
              <a:rPr lang="en-US" sz="1900" b="1" dirty="0"/>
              <a:t>Describe how NHIS race and Hispanic origin data are tabulated using examples of National Center for Health Statistics (NCHS) and non-NCHS publications</a:t>
            </a:r>
          </a:p>
          <a:p>
            <a:endParaRPr lang="en-US" sz="1900" b="1" dirty="0"/>
          </a:p>
          <a:p>
            <a:r>
              <a:rPr lang="en-US" sz="1900" b="1" dirty="0"/>
              <a:t>Describe how/where to access data (public use, restricted), and additional resources</a:t>
            </a:r>
          </a:p>
        </p:txBody>
      </p:sp>
    </p:spTree>
    <p:extLst>
      <p:ext uri="{BB962C8B-B14F-4D97-AF65-F5344CB8AC3E}">
        <p14:creationId xmlns:p14="http://schemas.microsoft.com/office/powerpoint/2010/main" val="15157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56100" y="256487"/>
            <a:ext cx="8259249" cy="857250"/>
          </a:xfrm>
        </p:spPr>
        <p:txBody>
          <a:bodyPr/>
          <a:lstStyle/>
          <a:p>
            <a:pPr algn="l"/>
            <a:r>
              <a:rPr lang="en-US" altLang="en-US" sz="2000" b="1" dirty="0">
                <a:solidFill>
                  <a:srgbClr val="00685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Non-NCHS uses of NHIS data: Tobacco product use among adults, US, 2019</a:t>
            </a:r>
          </a:p>
        </p:txBody>
      </p:sp>
      <p:pic>
        <p:nvPicPr>
          <p:cNvPr id="4" name="Content Placeholder 3" descr="Table&#10;&#10;Description automatically generated">
            <a:extLst>
              <a:ext uri="{FF2B5EF4-FFF2-40B4-BE49-F238E27FC236}">
                <a16:creationId xmlns:a16="http://schemas.microsoft.com/office/drawing/2014/main" id="{818E2F11-26D5-4D49-8E99-76833D2DBD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881288"/>
            <a:ext cx="7886700" cy="3066570"/>
          </a:xfr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67307C9-7B21-42F5-BDA3-DCCDC00A17CD}"/>
              </a:ext>
            </a:extLst>
          </p:cNvPr>
          <p:cNvCxnSpPr/>
          <p:nvPr/>
        </p:nvCxnSpPr>
        <p:spPr>
          <a:xfrm flipV="1">
            <a:off x="256101" y="3286664"/>
            <a:ext cx="537529" cy="35368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0C23619-402A-4258-B894-5616B1FA3302}"/>
              </a:ext>
            </a:extLst>
          </p:cNvPr>
          <p:cNvSpPr txBox="1"/>
          <p:nvPr/>
        </p:nvSpPr>
        <p:spPr>
          <a:xfrm>
            <a:off x="256101" y="4434159"/>
            <a:ext cx="8065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SOURCE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: Cornelius ME, Wang TW, Jamal A,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Loretan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 CG, Neff LJ. Tobacco Product Use Among Adults – United States, 2019. MMWR 2020; 69(46): 1-7.</a:t>
            </a:r>
          </a:p>
        </p:txBody>
      </p:sp>
    </p:spTree>
    <p:extLst>
      <p:ext uri="{BB962C8B-B14F-4D97-AF65-F5344CB8AC3E}">
        <p14:creationId xmlns:p14="http://schemas.microsoft.com/office/powerpoint/2010/main" val="17127739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745EE-4B68-4E1F-AAD9-6B2C2F346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4823CC-50E6-4CEF-96A5-7BFFE2F9CF04}"/>
              </a:ext>
            </a:extLst>
          </p:cNvPr>
          <p:cNvSpPr txBox="1"/>
          <p:nvPr/>
        </p:nvSpPr>
        <p:spPr>
          <a:xfrm>
            <a:off x="301841" y="4616388"/>
            <a:ext cx="7625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SOURCE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: Wen C, Liu SH, Li Y, Sheffield P, Liu B. Pediatric asthma among small racial/ethnic minority groups: an analysis of the 2006-2015 National Health Interview Survey. Public Health Reports, 2019; 134(4): 338-343.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A7E227-5D3B-4C25-8E9B-DD83721A50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475" y="892897"/>
            <a:ext cx="7753774" cy="350474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8C6FEF-6750-4826-B1FC-F848B6635578}"/>
              </a:ext>
            </a:extLst>
          </p:cNvPr>
          <p:cNvSpPr txBox="1"/>
          <p:nvPr/>
        </p:nvSpPr>
        <p:spPr>
          <a:xfrm>
            <a:off x="301841" y="334697"/>
            <a:ext cx="841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6858"/>
                </a:solidFill>
                <a:latin typeface="Calibri" panose="020F0502020204030204" pitchFamily="34" charset="0"/>
              </a:rPr>
              <a:t>Non-NCHS uses of NHIS data: Pediatric asthma in small racial/ethnic minority groups, 2006-2015 NHIS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DC69E80-A48B-4D36-9434-EE79ABC383FB}"/>
              </a:ext>
            </a:extLst>
          </p:cNvPr>
          <p:cNvCxnSpPr/>
          <p:nvPr/>
        </p:nvCxnSpPr>
        <p:spPr>
          <a:xfrm flipV="1">
            <a:off x="301841" y="3743058"/>
            <a:ext cx="390368" cy="43583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81017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Strengths of NHIS race and Hispanic origin data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Yearly data available</a:t>
            </a:r>
          </a:p>
          <a:p>
            <a:endParaRPr lang="en-US" dirty="0"/>
          </a:p>
          <a:p>
            <a:r>
              <a:rPr lang="en-US" dirty="0"/>
              <a:t>Can be combined with a wide range of health care access and utilization measures for examining health disparities, as well as conditions, health behaviors, limitations, access to health care  </a:t>
            </a:r>
          </a:p>
          <a:p>
            <a:endParaRPr lang="en-US" dirty="0"/>
          </a:p>
          <a:p>
            <a:r>
              <a:rPr lang="en-US" dirty="0"/>
              <a:t>Linkage to other national datasets that expand areas for research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64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Limitations of NHIS Hispanic origin and race data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Limited sample sizes and precision of estimates for some groups</a:t>
            </a:r>
          </a:p>
          <a:p>
            <a:endParaRPr lang="en-US" dirty="0"/>
          </a:p>
          <a:p>
            <a:r>
              <a:rPr lang="en-US" dirty="0"/>
              <a:t>Reliable estimates for small population groups can be difficult, especially for a single year of data 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Some data (e.g., detailed geographic such as census tract), not publicly available – must access NCHS Research Data Center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7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56101" y="256487"/>
            <a:ext cx="7700654" cy="857250"/>
          </a:xfrm>
        </p:spPr>
        <p:txBody>
          <a:bodyPr/>
          <a:lstStyle/>
          <a:p>
            <a:pPr algn="l"/>
            <a:r>
              <a:rPr lang="en-US" altLang="en-US" sz="2550" b="1" dirty="0">
                <a:solidFill>
                  <a:srgbClr val="00685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Challenges in collecting/analyzing data on race and Hispanic origin in the NHIS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3008" y="1113737"/>
            <a:ext cx="7286840" cy="36004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100" dirty="0">
              <a:solidFill>
                <a:schemeClr val="accent4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buClr>
                <a:srgbClr val="006858"/>
              </a:buClr>
              <a:buFont typeface="Wingdings" panose="05000000000000000000" pitchFamily="2" charset="2"/>
              <a:buChar char="§"/>
            </a:pPr>
            <a:r>
              <a:rPr lang="en-US" altLang="en-US" sz="2100" dirty="0">
                <a:solidFill>
                  <a:schemeClr val="accent4">
                    <a:lumMod val="75000"/>
                  </a:schemeClr>
                </a:solidFill>
              </a:rPr>
              <a:t>Small, highly clustered or disperse population groups limit ability to make disaggregated data publicly available and conduct analysis using a single year of data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100" dirty="0">
              <a:solidFill>
                <a:schemeClr val="accent4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buClr>
                <a:srgbClr val="006858"/>
              </a:buClr>
              <a:buFont typeface="Wingdings" panose="05000000000000000000" pitchFamily="2" charset="2"/>
              <a:buChar char="§"/>
            </a:pPr>
            <a:r>
              <a:rPr lang="en-US" altLang="en-US" sz="2100" dirty="0">
                <a:solidFill>
                  <a:schemeClr val="accent4">
                    <a:lumMod val="75000"/>
                  </a:schemeClr>
                </a:solidFill>
              </a:rPr>
              <a:t>Complex perceptions/understandings of race and ethnicity</a:t>
            </a:r>
          </a:p>
          <a:p>
            <a:pPr lvl="1">
              <a:lnSpc>
                <a:spcPct val="90000"/>
              </a:lnSpc>
              <a:buClr>
                <a:srgbClr val="006858"/>
              </a:buClr>
              <a:buFont typeface="Wingdings" panose="05000000000000000000" pitchFamily="2" charset="2"/>
              <a:buChar char="§"/>
            </a:pPr>
            <a:r>
              <a:rPr lang="en-US" altLang="en-US" sz="1700" dirty="0">
                <a:solidFill>
                  <a:schemeClr val="accent4">
                    <a:lumMod val="75000"/>
                  </a:schemeClr>
                </a:solidFill>
              </a:rPr>
              <a:t>Changes to 2020 Census questions were seriously considered – ask single combined race and Hispanic origin question because of high non-response to race question by Hispanic/Latino respondents</a:t>
            </a:r>
          </a:p>
          <a:p>
            <a:pPr lvl="1">
              <a:lnSpc>
                <a:spcPct val="90000"/>
              </a:lnSpc>
              <a:buClr>
                <a:srgbClr val="006858"/>
              </a:buClr>
              <a:buFont typeface="Wingdings" panose="05000000000000000000" pitchFamily="2" charset="2"/>
              <a:buChar char="§"/>
            </a:pPr>
            <a:endParaRPr lang="en-US" altLang="en-US" sz="1700" dirty="0">
              <a:solidFill>
                <a:schemeClr val="accent4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buClr>
                <a:srgbClr val="006858"/>
              </a:buClr>
              <a:buFont typeface="Wingdings" panose="05000000000000000000" pitchFamily="2" charset="2"/>
              <a:buChar char="§"/>
            </a:pPr>
            <a:r>
              <a:rPr lang="en-US" altLang="en-US" sz="2100" dirty="0">
                <a:solidFill>
                  <a:schemeClr val="accent4">
                    <a:lumMod val="75000"/>
                  </a:schemeClr>
                </a:solidFill>
              </a:rPr>
              <a:t>Balancing changing data needs in other areas with the desire to make disaggregated race data available</a:t>
            </a:r>
          </a:p>
        </p:txBody>
      </p:sp>
    </p:spTree>
    <p:extLst>
      <p:ext uri="{BB962C8B-B14F-4D97-AF65-F5344CB8AC3E}">
        <p14:creationId xmlns:p14="http://schemas.microsoft.com/office/powerpoint/2010/main" val="8907591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Comparison of public use data file Hispanic origin variable categories</a:t>
            </a:r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D6670BC4-FC30-4D18-BA32-F3B5AA1EA2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573" y="1438782"/>
            <a:ext cx="4256628" cy="2775817"/>
          </a:xfrm>
          <a:prstGeom prst="rect">
            <a:avLst/>
          </a:prstGeom>
        </p:spPr>
      </p:pic>
      <p:pic>
        <p:nvPicPr>
          <p:cNvPr id="7" name="Picture 6" descr="Table&#10;&#10;Description automatically generated">
            <a:extLst>
              <a:ext uri="{FF2B5EF4-FFF2-40B4-BE49-F238E27FC236}">
                <a16:creationId xmlns:a16="http://schemas.microsoft.com/office/drawing/2014/main" id="{731A4F88-47E3-4B06-81E8-EC468CB8B0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06" y="1814335"/>
            <a:ext cx="3757867" cy="18519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D75611F-528A-4B64-9C3D-FCF14D9AEAA3}"/>
              </a:ext>
            </a:extLst>
          </p:cNvPr>
          <p:cNvSpPr txBox="1"/>
          <p:nvPr/>
        </p:nvSpPr>
        <p:spPr>
          <a:xfrm>
            <a:off x="1175657" y="1254116"/>
            <a:ext cx="1736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2019 - present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A63E76-31F9-4B17-8AF0-2869B14353F6}"/>
              </a:ext>
            </a:extLst>
          </p:cNvPr>
          <p:cNvSpPr txBox="1"/>
          <p:nvPr/>
        </p:nvSpPr>
        <p:spPr>
          <a:xfrm>
            <a:off x="6124175" y="1254116"/>
            <a:ext cx="1844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1997-2018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1D9EDFE-398E-4230-A4A5-D8FF441AC3AF}"/>
                  </a:ext>
                </a:extLst>
              </p14:cNvPr>
              <p14:cNvContentPartPr/>
              <p14:nvPr/>
            </p14:nvContentPartPr>
            <p14:xfrm>
              <a:off x="-1040485" y="1218840"/>
              <a:ext cx="9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1D9EDFE-398E-4230-A4A5-D8FF441AC3A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1094125" y="1111200"/>
                <a:ext cx="117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6E79D33-9E4A-4C93-AB28-4E79E9FCD04F}"/>
                  </a:ext>
                </a:extLst>
              </p14:cNvPr>
              <p14:cNvContentPartPr/>
              <p14:nvPr/>
            </p14:nvContentPartPr>
            <p14:xfrm>
              <a:off x="1470155" y="2312520"/>
              <a:ext cx="2469240" cy="781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6E79D33-9E4A-4C93-AB28-4E79E9FCD04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416155" y="2204520"/>
                <a:ext cx="2576880" cy="293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4130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5443"/>
            <a:ext cx="8229600" cy="508636"/>
          </a:xfrm>
        </p:spPr>
        <p:txBody>
          <a:bodyPr/>
          <a:lstStyle/>
          <a:p>
            <a:r>
              <a:rPr lang="en-US" dirty="0"/>
              <a:t>Comparison of public use data file race variable categories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0CA8E0-36B1-4196-957B-066B7FC50A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833" y="1981932"/>
            <a:ext cx="4968070" cy="2079510"/>
          </a:xfrm>
          <a:prstGeom prst="rect">
            <a:avLst/>
          </a:prstGeom>
        </p:spPr>
      </p:pic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C1557D95-F605-4321-983F-A59256E949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055" y="1958540"/>
            <a:ext cx="4326112" cy="26955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0A0B31-DDA5-4CBD-96B0-E725B08D1FF4}"/>
              </a:ext>
            </a:extLst>
          </p:cNvPr>
          <p:cNvSpPr txBox="1"/>
          <p:nvPr/>
        </p:nvSpPr>
        <p:spPr>
          <a:xfrm>
            <a:off x="1383125" y="1345611"/>
            <a:ext cx="2005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2019 - present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9169F0-0877-4E94-AA36-E24E06C27792}"/>
              </a:ext>
            </a:extLst>
          </p:cNvPr>
          <p:cNvSpPr txBox="1"/>
          <p:nvPr/>
        </p:nvSpPr>
        <p:spPr>
          <a:xfrm>
            <a:off x="5755343" y="1350232"/>
            <a:ext cx="1844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1997-2018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5D9E91B5-0CC1-4AB5-A821-0F7D7F38A85D}"/>
                  </a:ext>
                </a:extLst>
              </p14:cNvPr>
              <p14:cNvContentPartPr/>
              <p14:nvPr/>
            </p14:nvContentPartPr>
            <p14:xfrm>
              <a:off x="1398155" y="3157080"/>
              <a:ext cx="1559160" cy="532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5D9E91B5-0CC1-4AB5-A821-0F7D7F38A85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44515" y="3049080"/>
                <a:ext cx="1666800" cy="26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2CEFE0B2-BC40-4B6D-9D68-11C3759A0C12}"/>
                  </a:ext>
                </a:extLst>
              </p14:cNvPr>
              <p14:cNvContentPartPr/>
              <p14:nvPr/>
            </p14:nvContentPartPr>
            <p14:xfrm>
              <a:off x="6158435" y="2982480"/>
              <a:ext cx="995040" cy="705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2CEFE0B2-BC40-4B6D-9D68-11C3759A0C12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104435" y="2874840"/>
                <a:ext cx="1102680" cy="28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7F6E9745-FB40-42C6-BD02-0E8128A38555}"/>
                  </a:ext>
                </a:extLst>
              </p14:cNvPr>
              <p14:cNvContentPartPr/>
              <p14:nvPr/>
            </p14:nvContentPartPr>
            <p14:xfrm>
              <a:off x="6203435" y="3772320"/>
              <a:ext cx="886320" cy="648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7F6E9745-FB40-42C6-BD02-0E8128A3855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149435" y="3664680"/>
                <a:ext cx="993960" cy="28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C8B77CE0-BDFD-483E-AAF5-91AC35183A56}"/>
                  </a:ext>
                </a:extLst>
              </p14:cNvPr>
              <p14:cNvContentPartPr/>
              <p14:nvPr/>
            </p14:nvContentPartPr>
            <p14:xfrm>
              <a:off x="1380155" y="3307200"/>
              <a:ext cx="2034000" cy="637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C8B77CE0-BDFD-483E-AAF5-91AC35183A56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326515" y="3199200"/>
                <a:ext cx="2141640" cy="279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3522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56101" y="256487"/>
            <a:ext cx="6629400" cy="857250"/>
          </a:xfrm>
        </p:spPr>
        <p:txBody>
          <a:bodyPr/>
          <a:lstStyle/>
          <a:p>
            <a:pPr algn="l"/>
            <a:r>
              <a:rPr lang="en-US" altLang="en-US" sz="2550" b="1" dirty="0">
                <a:solidFill>
                  <a:srgbClr val="00685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can we address these challenges? 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3033" y="838165"/>
            <a:ext cx="7286840" cy="3600450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006858"/>
              </a:buClr>
              <a:buFont typeface="Wingdings" panose="05000000000000000000" pitchFamily="2" charset="2"/>
              <a:buChar char="§"/>
            </a:pPr>
            <a:r>
              <a:rPr lang="en-US" altLang="en-US" sz="2100" b="1" dirty="0">
                <a:solidFill>
                  <a:schemeClr val="accent4">
                    <a:lumMod val="75000"/>
                  </a:schemeClr>
                </a:solidFill>
              </a:rPr>
              <a:t>Data collection: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>
                <a:solidFill>
                  <a:schemeClr val="accent4">
                    <a:lumMod val="75000"/>
                  </a:schemeClr>
                </a:solidFill>
              </a:rPr>
              <a:t>Oversampling (done in the past for Black, Hispanic/Latino, and Asian households; ended in 2016)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>
                <a:solidFill>
                  <a:schemeClr val="accent4">
                    <a:lumMod val="75000"/>
                  </a:schemeClr>
                </a:solidFill>
              </a:rPr>
              <a:t>Special surveys when possible (e.g., NHPI NHIS in 2014)</a:t>
            </a:r>
          </a:p>
          <a:p>
            <a:pPr lvl="1">
              <a:lnSpc>
                <a:spcPct val="90000"/>
              </a:lnSpc>
            </a:pPr>
            <a:endParaRPr lang="en-US" alt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buClr>
                <a:srgbClr val="006858"/>
              </a:buClr>
              <a:buFont typeface="Wingdings" panose="05000000000000000000" pitchFamily="2" charset="2"/>
              <a:buChar char="§"/>
            </a:pPr>
            <a:r>
              <a:rPr lang="en-US" altLang="en-US" sz="2100" b="1" dirty="0">
                <a:solidFill>
                  <a:schemeClr val="accent4">
                    <a:lumMod val="75000"/>
                  </a:schemeClr>
                </a:solidFill>
              </a:rPr>
              <a:t> Data analysis: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>
                <a:solidFill>
                  <a:schemeClr val="accent4">
                    <a:lumMod val="75000"/>
                  </a:schemeClr>
                </a:solidFill>
              </a:rPr>
              <a:t>Combine years of data to increase sample sizes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>
                <a:solidFill>
                  <a:schemeClr val="accent4">
                    <a:lumMod val="75000"/>
                  </a:schemeClr>
                </a:solidFill>
              </a:rPr>
              <a:t>Consider alternative/innovative techniques for small group analysis, e.g., Kalman Filter (RAND Corp research)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altLang="en-US" sz="1800" b="1" dirty="0">
              <a:solidFill>
                <a:schemeClr val="accent4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buClr>
                <a:srgbClr val="006858"/>
              </a:buClr>
              <a:buFont typeface="Wingdings" panose="05000000000000000000" pitchFamily="2" charset="2"/>
              <a:buChar char="§"/>
            </a:pPr>
            <a:r>
              <a:rPr lang="en-US" altLang="en-US" sz="2100" b="1" dirty="0">
                <a:solidFill>
                  <a:schemeClr val="accent4">
                    <a:lumMod val="75000"/>
                  </a:schemeClr>
                </a:solidFill>
              </a:rPr>
              <a:t>  Facilitate access to NCHS Research Data Center (RDC)</a:t>
            </a:r>
          </a:p>
        </p:txBody>
      </p:sp>
    </p:spTree>
    <p:extLst>
      <p:ext uri="{BB962C8B-B14F-4D97-AF65-F5344CB8AC3E}">
        <p14:creationId xmlns:p14="http://schemas.microsoft.com/office/powerpoint/2010/main" val="16150946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4675" y="3909600"/>
            <a:ext cx="8294913" cy="871538"/>
          </a:xfrm>
        </p:spPr>
        <p:txBody>
          <a:bodyPr/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Where can you find NHIS data?</a:t>
            </a:r>
          </a:p>
        </p:txBody>
      </p:sp>
    </p:spTree>
    <p:extLst>
      <p:ext uri="{BB962C8B-B14F-4D97-AF65-F5344CB8AC3E}">
        <p14:creationId xmlns:p14="http://schemas.microsoft.com/office/powerpoint/2010/main" val="44541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399010" y="157943"/>
            <a:ext cx="8229600" cy="622654"/>
          </a:xfrm>
        </p:spPr>
        <p:txBody>
          <a:bodyPr/>
          <a:lstStyle/>
          <a:p>
            <a:r>
              <a:rPr lang="en-US" dirty="0"/>
              <a:t>Where to find NHIS information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1571104" y="723706"/>
            <a:ext cx="58854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NHIS website: </a:t>
            </a:r>
            <a:r>
              <a:rPr lang="en-US" dirty="0">
                <a:hlinkClick r:id="rId3"/>
              </a:rPr>
              <a:t>https://www.cdc.gov/nchs/nhis.htm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C808FF1-CAEB-4427-A41B-9D3F8335C0B0}"/>
              </a:ext>
            </a:extLst>
          </p:cNvPr>
          <p:cNvCxnSpPr/>
          <p:nvPr/>
        </p:nvCxnSpPr>
        <p:spPr>
          <a:xfrm flipV="1">
            <a:off x="110315" y="3662275"/>
            <a:ext cx="865768" cy="40165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6944D1E2-B557-409C-B3C5-4EAAC65C0F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766" y="1008334"/>
            <a:ext cx="7274939" cy="390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55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98452" y="3735333"/>
            <a:ext cx="8294913" cy="871538"/>
          </a:xfrm>
        </p:spPr>
        <p:txBody>
          <a:bodyPr/>
          <a:lstStyle/>
          <a:p>
            <a:r>
              <a:rPr lang="en-US" dirty="0"/>
              <a:t>What is the NHIS?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7115" y="4781138"/>
            <a:ext cx="2057400" cy="274637"/>
          </a:xfrm>
          <a:prstGeom prst="rect">
            <a:avLst/>
          </a:prstGeom>
        </p:spPr>
        <p:txBody>
          <a:bodyPr/>
          <a:lstStyle/>
          <a:p>
            <a:fld id="{44CB4093-6569-4583-BBAF-934D396EF243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55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593932" y="-101669"/>
            <a:ext cx="8229600" cy="857250"/>
          </a:xfrm>
        </p:spPr>
        <p:txBody>
          <a:bodyPr/>
          <a:lstStyle/>
          <a:p>
            <a:r>
              <a:rPr lang="en-US" dirty="0"/>
              <a:t>Accessing NHIS public use data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4CDD95-EECD-4A74-9DB4-030CF114BC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030" y="1063229"/>
            <a:ext cx="7426295" cy="3654783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96B737B-FFD7-4EF1-A62F-ABC1F4F280F5}"/>
              </a:ext>
            </a:extLst>
          </p:cNvPr>
          <p:cNvCxnSpPr/>
          <p:nvPr/>
        </p:nvCxnSpPr>
        <p:spPr>
          <a:xfrm flipH="1" flipV="1">
            <a:off x="7084464" y="3238856"/>
            <a:ext cx="1392964" cy="52983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A6E96DA-CD47-4856-B958-2E5962FF1905}"/>
              </a:ext>
            </a:extLst>
          </p:cNvPr>
          <p:cNvCxnSpPr/>
          <p:nvPr/>
        </p:nvCxnSpPr>
        <p:spPr>
          <a:xfrm flipV="1">
            <a:off x="2589376" y="4537817"/>
            <a:ext cx="991312" cy="45292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915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FDD10-3B3A-40A4-8038-26D38A2F3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2389"/>
            <a:ext cx="8229600" cy="590548"/>
          </a:xfrm>
        </p:spPr>
        <p:txBody>
          <a:bodyPr/>
          <a:lstStyle/>
          <a:p>
            <a:r>
              <a:rPr lang="en-US" dirty="0"/>
              <a:t>Accessing NHIS public use data, cont’d</a:t>
            </a:r>
          </a:p>
        </p:txBody>
      </p:sp>
      <p:pic>
        <p:nvPicPr>
          <p:cNvPr id="7" name="Screen Recording 6">
            <a:hlinkClick r:id="" action="ppaction://media"/>
            <a:extLst>
              <a:ext uri="{FF2B5EF4-FFF2-40B4-BE49-F238E27FC236}">
                <a16:creationId xmlns:a16="http://schemas.microsoft.com/office/drawing/2014/main" id="{55172CD7-DA58-4BD4-B77F-DEC1C46B23A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4106" y="642937"/>
            <a:ext cx="8435788" cy="3929379"/>
          </a:xfrm>
          <a:prstGeom prst="roundRect">
            <a:avLst>
              <a:gd name="adj" fmla="val 5439"/>
            </a:avLst>
          </a:prstGeom>
          <a:ln>
            <a:noFill/>
          </a:ln>
          <a:effectLst>
            <a:innerShdw blurRad="114300" dist="50800">
              <a:srgbClr val="000000">
                <a:alpha val="0"/>
              </a:srgbClr>
            </a:innerShdw>
          </a:effectLst>
        </p:spPr>
      </p:pic>
    </p:spTree>
    <p:extLst>
      <p:ext uri="{BB962C8B-B14F-4D97-AF65-F5344CB8AC3E}">
        <p14:creationId xmlns:p14="http://schemas.microsoft.com/office/powerpoint/2010/main" val="4045032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FE0B0-07B7-426D-933D-0EBFE9193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77539"/>
            <a:ext cx="8229600" cy="501387"/>
          </a:xfrm>
        </p:spPr>
        <p:txBody>
          <a:bodyPr/>
          <a:lstStyle/>
          <a:p>
            <a:r>
              <a:rPr lang="en-US" sz="2400" dirty="0"/>
              <a:t>Accessing NHIS restricted use data: NCHS Research Data Center </a:t>
            </a:r>
            <a:br>
              <a:rPr lang="en-US" sz="2400" dirty="0"/>
            </a:br>
            <a:r>
              <a:rPr lang="en-US" sz="2400" dirty="0"/>
              <a:t>(currently closed due to pandemic)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D4BE38-9700-42BD-80B5-1C7E13AD68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68909" y="900906"/>
            <a:ext cx="8229600" cy="3341688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>
                <a:hlinkClick r:id="rId2"/>
              </a:rPr>
              <a:t>https://www.cdc.gov/rdc/index.htm</a:t>
            </a:r>
            <a:endParaRPr lang="en-US" sz="16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32A2A4-DA40-42F0-AD18-79CE7A3B9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217" y="1423160"/>
            <a:ext cx="7198909" cy="351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12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122784" y="-244405"/>
            <a:ext cx="8716711" cy="857250"/>
          </a:xfrm>
        </p:spPr>
        <p:txBody>
          <a:bodyPr/>
          <a:lstStyle/>
          <a:p>
            <a:r>
              <a:rPr lang="en-US" sz="2400" dirty="0"/>
              <a:t>Accessing NHIS Data: Restricted use variable codebooks, 2019 NHIS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FCE578-ED7B-429D-92D5-5BE712E70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392" y="1259347"/>
            <a:ext cx="4681668" cy="3581409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12E1536-299C-40C4-91DE-A08060D737E6}"/>
              </a:ext>
            </a:extLst>
          </p:cNvPr>
          <p:cNvCxnSpPr>
            <a:cxnSpLocks/>
          </p:cNvCxnSpPr>
          <p:nvPr/>
        </p:nvCxnSpPr>
        <p:spPr>
          <a:xfrm flipV="1">
            <a:off x="1095555" y="2947502"/>
            <a:ext cx="948905" cy="49170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66D65B9D-A069-45D8-8DFB-D783573BA692}"/>
              </a:ext>
            </a:extLst>
          </p:cNvPr>
          <p:cNvSpPr/>
          <p:nvPr/>
        </p:nvSpPr>
        <p:spPr>
          <a:xfrm>
            <a:off x="2044460" y="616014"/>
            <a:ext cx="48733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https://www.cdc.gov/nchs/nhis/2019nhis.htm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60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D56AB-6A85-416C-886A-860DC0B08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36958"/>
          </a:xfrm>
        </p:spPr>
        <p:txBody>
          <a:bodyPr/>
          <a:lstStyle/>
          <a:p>
            <a:r>
              <a:rPr lang="en-US" sz="2400" dirty="0"/>
              <a:t>2019 NHIS restricted use codebook 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58A6B4-ADCE-4E85-B86D-EB361C522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858" y="642937"/>
            <a:ext cx="4950284" cy="4291974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41F7506-46F2-49A0-A69A-E7E82C5C92F8}"/>
              </a:ext>
            </a:extLst>
          </p:cNvPr>
          <p:cNvCxnSpPr/>
          <p:nvPr/>
        </p:nvCxnSpPr>
        <p:spPr>
          <a:xfrm flipV="1">
            <a:off x="1025495" y="3819970"/>
            <a:ext cx="1461331" cy="5982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267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1633F-617C-48DB-9C8B-9ABB13BCB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37"/>
          </a:xfrm>
        </p:spPr>
        <p:txBody>
          <a:bodyPr/>
          <a:lstStyle/>
          <a:p>
            <a:r>
              <a:rPr lang="en-US" dirty="0"/>
              <a:t>Federal race and Hispanic origin 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5121DE-9AB4-4E80-929F-59F62F1F42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6104" y="967678"/>
            <a:ext cx="8229600" cy="3341688"/>
          </a:xfrm>
        </p:spPr>
        <p:txBody>
          <a:bodyPr/>
          <a:lstStyle/>
          <a:p>
            <a:r>
              <a:rPr lang="en-US" sz="1800" b="1" dirty="0"/>
              <a:t>Census Bureau race and Hispanic origin data</a:t>
            </a:r>
            <a:r>
              <a:rPr lang="en-US" sz="1800" dirty="0"/>
              <a:t>: </a:t>
            </a:r>
            <a:r>
              <a:rPr lang="en-US" sz="1600" dirty="0">
                <a:hlinkClick r:id="rId2"/>
              </a:rPr>
              <a:t>https://www.census.gov/topics/population/race.html</a:t>
            </a:r>
            <a:endParaRPr lang="en-US" sz="1600" dirty="0"/>
          </a:p>
          <a:p>
            <a:endParaRPr lang="en-US" sz="1800" dirty="0"/>
          </a:p>
          <a:p>
            <a:r>
              <a:rPr lang="en-US" sz="1800" b="1" dirty="0"/>
              <a:t>OMB Directive 15 (1977): </a:t>
            </a:r>
            <a:r>
              <a:rPr lang="en-US" sz="1600" dirty="0">
                <a:hlinkClick r:id="rId3"/>
              </a:rPr>
              <a:t>https://aspe.hhs.gov/report/improving-collection-and-use-racial-and-ethnic-data-hhs/appendix-e-office-management-and-budget-directive-no-15</a:t>
            </a:r>
            <a:endParaRPr lang="en-US" sz="1600" dirty="0"/>
          </a:p>
          <a:p>
            <a:pPr marL="0" indent="0">
              <a:buNone/>
            </a:pPr>
            <a:endParaRPr lang="en-US" sz="1800" dirty="0"/>
          </a:p>
          <a:p>
            <a:r>
              <a:rPr lang="en-US" sz="1800" b="1" dirty="0"/>
              <a:t>1997 Revisions to Standards for the Classification of Federal Data on Race and Ethnicity</a:t>
            </a:r>
            <a:r>
              <a:rPr lang="en-US" sz="1800" dirty="0"/>
              <a:t>: </a:t>
            </a:r>
            <a:r>
              <a:rPr lang="en-US" sz="1600" dirty="0">
                <a:hlinkClick r:id="rId4"/>
              </a:rPr>
              <a:t>https://obamawhitehouse.archives.gov/omb/fedreg_1997standards</a:t>
            </a: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r>
              <a:rPr lang="en-US" sz="1800" b="1" dirty="0"/>
              <a:t>Guidance on the implementation of the 1997 revised standards: </a:t>
            </a:r>
            <a:r>
              <a:rPr lang="en-US" sz="1600" dirty="0">
                <a:hlinkClick r:id="rId5"/>
              </a:rPr>
              <a:t>https://obamawhitehouse.archives.gov/sites/default/files/omb/assets/information_and_regulatory_affairs/re_guidance2000update.pdf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18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515389" y="369165"/>
            <a:ext cx="8229600" cy="3529503"/>
          </a:xfrm>
        </p:spPr>
        <p:txBody>
          <a:bodyPr/>
          <a:lstStyle/>
          <a:p>
            <a:pPr marL="0" indent="0">
              <a:buNone/>
            </a:pPr>
            <a:r>
              <a:rPr lang="en-US" sz="1600" b="1" dirty="0"/>
              <a:t>For more information on the NHIS please contact: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Centers for Disease Control and Prevention, National Center for Health Statistics</a:t>
            </a:r>
          </a:p>
          <a:p>
            <a:pPr marL="0" indent="0">
              <a:buNone/>
            </a:pPr>
            <a:r>
              <a:rPr lang="en-US" sz="1600" dirty="0"/>
              <a:t>3311 Toledo Rd, Hyattsville MD, 20782</a:t>
            </a:r>
          </a:p>
          <a:p>
            <a:pPr marL="0" indent="0">
              <a:buNone/>
            </a:pPr>
            <a:r>
              <a:rPr lang="en-US" sz="1600" dirty="0"/>
              <a:t>Telephone: (301) 458-4001| (301) 458-4901</a:t>
            </a:r>
          </a:p>
          <a:p>
            <a:pPr marL="0" indent="0">
              <a:buNone/>
            </a:pPr>
            <a:r>
              <a:rPr lang="en-US" sz="1600" dirty="0"/>
              <a:t>Email: NHIS@cdc.gov</a:t>
            </a:r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1600" b="1" dirty="0"/>
              <a:t>To stay current with new developments, subscribe to the NHIS listserv</a:t>
            </a:r>
            <a:r>
              <a:rPr lang="en-US" sz="1600" dirty="0"/>
              <a:t>:</a:t>
            </a:r>
          </a:p>
          <a:p>
            <a:pPr marL="0" indent="0">
              <a:buNone/>
            </a:pPr>
            <a:r>
              <a:rPr lang="en-US" sz="1600" dirty="0">
                <a:hlinkClick r:id="rId3"/>
              </a:rPr>
              <a:t>http://www.cdc.gov/nchs/nhis/nhis_listserv.htm</a:t>
            </a:r>
            <a:endParaRPr lang="en-US" sz="16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600" b="1" dirty="0"/>
              <a:t>To request restricted-use data, please contact an RDC Analyst</a:t>
            </a:r>
            <a:r>
              <a:rPr lang="en-US" sz="1600" dirty="0"/>
              <a:t> at </a:t>
            </a:r>
            <a:r>
              <a:rPr lang="en-US" sz="1600" dirty="0">
                <a:hlinkClick r:id="rId4"/>
              </a:rPr>
              <a:t>RDCA@cdc.gov</a:t>
            </a: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23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1477" y="1271847"/>
            <a:ext cx="61763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b="1" dirty="0">
                <a:solidFill>
                  <a:schemeClr val="accent6"/>
                </a:solidFill>
              </a:rPr>
              <a:t>For information related to this presentation</a:t>
            </a:r>
          </a:p>
          <a:p>
            <a:pPr lvl="0" algn="ctr"/>
            <a:endParaRPr lang="en-US" b="1" dirty="0"/>
          </a:p>
          <a:p>
            <a:pPr lvl="0" algn="ctr"/>
            <a:r>
              <a:rPr lang="en-US" dirty="0"/>
              <a:t>Email:  </a:t>
            </a:r>
            <a:r>
              <a:rPr lang="en-US" dirty="0">
                <a:hlinkClick r:id="rId3"/>
              </a:rPr>
              <a:t>Jacqueline.Lucas@cdc.gov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872889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57200" y="384399"/>
            <a:ext cx="8229600" cy="467789"/>
          </a:xfrm>
        </p:spPr>
        <p:txBody>
          <a:bodyPr/>
          <a:lstStyle/>
          <a:p>
            <a:r>
              <a:rPr lang="en-US" dirty="0"/>
              <a:t>What is the NHIS?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60343"/>
            <a:ext cx="8229600" cy="3341688"/>
          </a:xfrm>
        </p:spPr>
        <p:txBody>
          <a:bodyPr/>
          <a:lstStyle/>
          <a:p>
            <a:r>
              <a:rPr lang="en-US" sz="1800" dirty="0"/>
              <a:t>Large population-based national health survey; conducted continuously since 1957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Household survey of the U.S. civilian, noninstitutionalized population that is conducted annually by trained interviewers from the U.S. Census Bureau; interviews usually done in person, but can have telephone follow-up*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Sociodemographic information, as well as core questions on health status, certain health conditions, health care access and utilization, and health behaviors and risk factors are collected annually</a:t>
            </a:r>
          </a:p>
          <a:p>
            <a:endParaRPr lang="en-US" sz="1800" dirty="0"/>
          </a:p>
          <a:p>
            <a:r>
              <a:rPr lang="en-US" sz="1800" dirty="0"/>
              <a:t>Periodic major redesigns – most recently in 2019</a:t>
            </a:r>
          </a:p>
          <a:p>
            <a:endParaRPr lang="en-US" sz="1800" dirty="0"/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25242F-3B13-4962-B73E-51D8F04D9453}"/>
              </a:ext>
            </a:extLst>
          </p:cNvPr>
          <p:cNvSpPr txBox="1"/>
          <p:nvPr/>
        </p:nvSpPr>
        <p:spPr>
          <a:xfrm>
            <a:off x="276045" y="4759101"/>
            <a:ext cx="75308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</a:rPr>
              <a:t>* Interviews done by telephone during COVID-19 pandemic</a:t>
            </a:r>
          </a:p>
        </p:txBody>
      </p:sp>
    </p:spTree>
    <p:extLst>
      <p:ext uri="{BB962C8B-B14F-4D97-AF65-F5344CB8AC3E}">
        <p14:creationId xmlns:p14="http://schemas.microsoft.com/office/powerpoint/2010/main" val="213957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Redesigned NHIS</a:t>
            </a:r>
            <a:br>
              <a:rPr lang="en-US" dirty="0"/>
            </a:br>
            <a:endParaRPr 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842481"/>
            <a:ext cx="8229600" cy="3249008"/>
          </a:xfrm>
          <a:noFill/>
          <a:ln/>
        </p:spPr>
        <p:txBody>
          <a:bodyPr vert="horz" wrap="square" lIns="67866" tIns="33338" rIns="67866" bIns="33338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buFont typeface="Wingdings" pitchFamily="2" charset="2"/>
              <a:buNone/>
            </a:pPr>
            <a:r>
              <a:rPr lang="en-US" sz="2000" b="1" dirty="0">
                <a:solidFill>
                  <a:srgbClr val="006858"/>
                </a:solidFill>
              </a:rPr>
              <a:t>Roster</a:t>
            </a:r>
          </a:p>
          <a:p>
            <a:pPr>
              <a:spcBef>
                <a:spcPts val="0"/>
              </a:spcBef>
            </a:pPr>
            <a:r>
              <a:rPr lang="en-US" dirty="0"/>
              <a:t>Proxy response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Annual</a:t>
            </a:r>
            <a:r>
              <a:rPr lang="en-US" sz="2000" dirty="0">
                <a:solidFill>
                  <a:schemeClr val="accent6"/>
                </a:solidFill>
              </a:rPr>
              <a:t>	</a:t>
            </a:r>
          </a:p>
          <a:p>
            <a:pPr>
              <a:spcBef>
                <a:spcPts val="0"/>
              </a:spcBef>
            </a:pPr>
            <a:endParaRPr lang="en-US" sz="2000" dirty="0">
              <a:solidFill>
                <a:schemeClr val="accent6"/>
              </a:solidFill>
            </a:endParaRPr>
          </a:p>
          <a:p>
            <a:pPr>
              <a:spcBef>
                <a:spcPts val="0"/>
              </a:spcBef>
              <a:buFont typeface="Wingdings" pitchFamily="2" charset="2"/>
              <a:buNone/>
            </a:pPr>
            <a:r>
              <a:rPr lang="en-US" sz="2000" b="1" dirty="0">
                <a:solidFill>
                  <a:srgbClr val="006858"/>
                </a:solidFill>
              </a:rPr>
              <a:t>Sample Adult Interview</a:t>
            </a:r>
          </a:p>
          <a:p>
            <a:pPr>
              <a:spcBef>
                <a:spcPts val="0"/>
              </a:spcBef>
              <a:buSzPct val="80000"/>
            </a:pPr>
            <a:r>
              <a:rPr lang="en-US" dirty="0"/>
              <a:t>Self-response </a:t>
            </a:r>
            <a:r>
              <a:rPr lang="en-US" sz="1600" dirty="0"/>
              <a:t>(unless unable)</a:t>
            </a:r>
          </a:p>
          <a:p>
            <a:pPr>
              <a:spcBef>
                <a:spcPts val="0"/>
              </a:spcBef>
              <a:buSzPct val="80000"/>
            </a:pPr>
            <a:r>
              <a:rPr lang="en-US" dirty="0"/>
              <a:t>Family-level information</a:t>
            </a:r>
          </a:p>
          <a:p>
            <a:pPr>
              <a:spcBef>
                <a:spcPts val="0"/>
              </a:spcBef>
              <a:buClr>
                <a:srgbClr val="006A71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dirty="0"/>
              <a:t>Rotating Core content </a:t>
            </a:r>
            <a:endParaRPr lang="en-US" sz="1800" b="1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buClr>
                <a:srgbClr val="006A71"/>
              </a:buClr>
              <a:buSzPct val="80000"/>
              <a:buFont typeface="Wingdings" panose="05000000000000000000" pitchFamily="2" charset="2"/>
              <a:buChar char="§"/>
            </a:pPr>
            <a:endParaRPr lang="en-US" sz="15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en-US" sz="2000" b="1" dirty="0">
                <a:solidFill>
                  <a:srgbClr val="006858"/>
                </a:solidFill>
              </a:rPr>
              <a:t>Sample Child Interview</a:t>
            </a:r>
          </a:p>
          <a:p>
            <a:pPr>
              <a:spcBef>
                <a:spcPts val="0"/>
              </a:spcBef>
              <a:buClr>
                <a:srgbClr val="006A71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2000" dirty="0"/>
              <a:t>Knowledgeable adult responds for child</a:t>
            </a:r>
          </a:p>
          <a:p>
            <a:pPr>
              <a:spcBef>
                <a:spcPts val="0"/>
              </a:spcBef>
              <a:buSzPct val="80000"/>
            </a:pPr>
            <a:r>
              <a:rPr lang="en-US" dirty="0"/>
              <a:t>Family-level information</a:t>
            </a:r>
          </a:p>
          <a:p>
            <a:pPr>
              <a:spcBef>
                <a:spcPts val="0"/>
              </a:spcBef>
              <a:buSzPct val="80000"/>
            </a:pPr>
            <a:r>
              <a:rPr lang="en-US" dirty="0"/>
              <a:t>Rotating Core content</a:t>
            </a:r>
            <a:endParaRPr lang="en-US" sz="1800" b="1" dirty="0"/>
          </a:p>
          <a:p>
            <a:pPr>
              <a:spcBef>
                <a:spcPts val="0"/>
              </a:spcBef>
              <a:buSzPct val="50000"/>
              <a:buFont typeface="Monotype Sorts" pitchFamily="2" charset="2"/>
              <a:buNone/>
            </a:pPr>
            <a:r>
              <a:rPr lang="en-US" sz="1800" b="1" dirty="0">
                <a:solidFill>
                  <a:srgbClr val="000000"/>
                </a:solidFill>
              </a:rPr>
              <a:t>    </a:t>
            </a:r>
            <a:endParaRPr lang="en-US" sz="1500" dirty="0">
              <a:solidFill>
                <a:srgbClr val="000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168932" y="2048624"/>
            <a:ext cx="649062" cy="2765821"/>
            <a:chOff x="5817053" y="1401685"/>
            <a:chExt cx="649062" cy="3284615"/>
          </a:xfrm>
        </p:grpSpPr>
        <p:sp>
          <p:nvSpPr>
            <p:cNvPr id="6" name="Line 4"/>
            <p:cNvSpPr>
              <a:spLocks noChangeShapeType="1"/>
            </p:cNvSpPr>
            <p:nvPr/>
          </p:nvSpPr>
          <p:spPr bwMode="auto">
            <a:xfrm>
              <a:off x="5817053" y="1401685"/>
              <a:ext cx="285750" cy="0"/>
            </a:xfrm>
            <a:prstGeom prst="line">
              <a:avLst/>
            </a:prstGeom>
            <a:noFill/>
            <a:ln w="9525">
              <a:solidFill>
                <a:srgbClr val="006858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6115050" y="1401685"/>
              <a:ext cx="0" cy="3284615"/>
            </a:xfrm>
            <a:prstGeom prst="line">
              <a:avLst/>
            </a:prstGeom>
            <a:noFill/>
            <a:ln w="9525">
              <a:solidFill>
                <a:srgbClr val="006858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5823176" y="4686300"/>
              <a:ext cx="285750" cy="0"/>
            </a:xfrm>
            <a:prstGeom prst="line">
              <a:avLst/>
            </a:prstGeom>
            <a:noFill/>
            <a:ln w="9525">
              <a:solidFill>
                <a:srgbClr val="006858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6123215" y="2843324"/>
              <a:ext cx="342900" cy="0"/>
            </a:xfrm>
            <a:prstGeom prst="line">
              <a:avLst/>
            </a:prstGeom>
            <a:noFill/>
            <a:ln w="9525">
              <a:solidFill>
                <a:srgbClr val="006858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955080" y="1865680"/>
            <a:ext cx="3010502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</a:rPr>
              <a:t>Detailed demographics</a:t>
            </a:r>
          </a:p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</a:rPr>
              <a:t>Functioning and disability</a:t>
            </a:r>
          </a:p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</a:rPr>
              <a:t>Family income</a:t>
            </a:r>
          </a:p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0D0D0D"/>
                </a:solidFill>
              </a:rPr>
              <a:t>Health insurance</a:t>
            </a:r>
            <a:r>
              <a:rPr lang="en-US" b="1" dirty="0">
                <a:solidFill>
                  <a:srgbClr val="000000"/>
                </a:solidFill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</a:rPr>
              <a:t>Health care access and use </a:t>
            </a:r>
          </a:p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</a:rPr>
              <a:t>Health conditions </a:t>
            </a:r>
          </a:p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</a:rPr>
              <a:t>Health behaviors</a:t>
            </a:r>
          </a:p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</a:rPr>
              <a:t>Mental health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168932" y="1177469"/>
            <a:ext cx="649062" cy="348893"/>
            <a:chOff x="5817053" y="1401685"/>
            <a:chExt cx="649062" cy="3284615"/>
          </a:xfrm>
        </p:grpSpPr>
        <p:sp>
          <p:nvSpPr>
            <p:cNvPr id="12" name="Line 4"/>
            <p:cNvSpPr>
              <a:spLocks noChangeShapeType="1"/>
            </p:cNvSpPr>
            <p:nvPr/>
          </p:nvSpPr>
          <p:spPr bwMode="auto">
            <a:xfrm>
              <a:off x="5817053" y="1401685"/>
              <a:ext cx="285750" cy="0"/>
            </a:xfrm>
            <a:prstGeom prst="line">
              <a:avLst/>
            </a:prstGeom>
            <a:noFill/>
            <a:ln w="9525">
              <a:solidFill>
                <a:srgbClr val="006858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Line 5"/>
            <p:cNvSpPr>
              <a:spLocks noChangeShapeType="1"/>
            </p:cNvSpPr>
            <p:nvPr/>
          </p:nvSpPr>
          <p:spPr bwMode="auto">
            <a:xfrm>
              <a:off x="6115050" y="1401685"/>
              <a:ext cx="0" cy="3284615"/>
            </a:xfrm>
            <a:prstGeom prst="line">
              <a:avLst/>
            </a:prstGeom>
            <a:noFill/>
            <a:ln w="9525">
              <a:solidFill>
                <a:srgbClr val="006858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Line 6"/>
            <p:cNvSpPr>
              <a:spLocks noChangeShapeType="1"/>
            </p:cNvSpPr>
            <p:nvPr/>
          </p:nvSpPr>
          <p:spPr bwMode="auto">
            <a:xfrm>
              <a:off x="5823176" y="4686300"/>
              <a:ext cx="285750" cy="0"/>
            </a:xfrm>
            <a:prstGeom prst="line">
              <a:avLst/>
            </a:prstGeom>
            <a:noFill/>
            <a:ln w="9525">
              <a:solidFill>
                <a:srgbClr val="006858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Line 7"/>
            <p:cNvSpPr>
              <a:spLocks noChangeShapeType="1"/>
            </p:cNvSpPr>
            <p:nvPr/>
          </p:nvSpPr>
          <p:spPr bwMode="auto">
            <a:xfrm>
              <a:off x="6123215" y="2843324"/>
              <a:ext cx="342900" cy="0"/>
            </a:xfrm>
            <a:prstGeom prst="line">
              <a:avLst/>
            </a:prstGeom>
            <a:noFill/>
            <a:ln w="9525">
              <a:solidFill>
                <a:srgbClr val="006858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6233863" y="842481"/>
            <a:ext cx="2452937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</a:rPr>
              <a:t>Basic demographics </a:t>
            </a:r>
          </a:p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</a:rPr>
              <a:t>Family identification</a:t>
            </a:r>
          </a:p>
        </p:txBody>
      </p:sp>
    </p:spTree>
    <p:extLst>
      <p:ext uri="{BB962C8B-B14F-4D97-AF65-F5344CB8AC3E}">
        <p14:creationId xmlns:p14="http://schemas.microsoft.com/office/powerpoint/2010/main" val="26628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Roles for the NHIS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82868" y="1158874"/>
            <a:ext cx="7588271" cy="3533895"/>
          </a:xfrm>
          <a:noFill/>
        </p:spPr>
        <p:txBody>
          <a:bodyPr tIns="182880"/>
          <a:lstStyle/>
          <a:p>
            <a:pPr>
              <a:lnSpc>
                <a:spcPct val="90000"/>
              </a:lnSpc>
              <a:spcBef>
                <a:spcPts val="1800"/>
              </a:spcBef>
              <a:buClr>
                <a:srgbClr val="006166"/>
              </a:buClr>
            </a:pPr>
            <a:r>
              <a:rPr lang="en-US" dirty="0">
                <a:solidFill>
                  <a:srgbClr val="695E4A"/>
                </a:solidFill>
              </a:rPr>
              <a:t>Provide objective scientific data for DHHS from a well-established, high-quality, in-person survey on topics of current public health concern, including health conditions, health behaviors, health insurance, and health care utilization. </a:t>
            </a:r>
          </a:p>
          <a:p>
            <a:pPr>
              <a:lnSpc>
                <a:spcPct val="90000"/>
              </a:lnSpc>
              <a:spcBef>
                <a:spcPts val="1800"/>
              </a:spcBef>
              <a:buClr>
                <a:srgbClr val="006166"/>
              </a:buClr>
            </a:pPr>
            <a:r>
              <a:rPr lang="en-US" dirty="0">
                <a:solidFill>
                  <a:srgbClr val="695E4A"/>
                </a:solidFill>
              </a:rPr>
              <a:t>Provide “gold standard” estimates for federal and private surveys to use for benchmarking and for adjusting estimates. </a:t>
            </a:r>
          </a:p>
          <a:p>
            <a:pPr>
              <a:lnSpc>
                <a:spcPct val="90000"/>
              </a:lnSpc>
              <a:spcBef>
                <a:spcPts val="1800"/>
              </a:spcBef>
              <a:buClr>
                <a:srgbClr val="006166"/>
              </a:buClr>
            </a:pPr>
            <a:r>
              <a:rPr lang="en-US" dirty="0">
                <a:solidFill>
                  <a:srgbClr val="695E4A"/>
                </a:solidFill>
              </a:rPr>
              <a:t>Maintain a large sample size for quarterly national estimates for selected content, and for annual estimates among population subgroups.</a:t>
            </a:r>
          </a:p>
          <a:p>
            <a:pPr>
              <a:lnSpc>
                <a:spcPct val="90000"/>
              </a:lnSpc>
              <a:spcBef>
                <a:spcPts val="1800"/>
              </a:spcBef>
              <a:buClr>
                <a:srgbClr val="006858"/>
              </a:buClr>
            </a:pPr>
            <a:r>
              <a:rPr lang="en-US" dirty="0">
                <a:solidFill>
                  <a:srgbClr val="695E4A"/>
                </a:solidFill>
              </a:rPr>
              <a:t>Maximize stability over time so that trends are reliable.</a:t>
            </a:r>
          </a:p>
        </p:txBody>
      </p:sp>
    </p:spTree>
    <p:extLst>
      <p:ext uri="{BB962C8B-B14F-4D97-AF65-F5344CB8AC3E}">
        <p14:creationId xmlns:p14="http://schemas.microsoft.com/office/powerpoint/2010/main" val="200450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27465" y="3967357"/>
            <a:ext cx="8294913" cy="871538"/>
          </a:xfrm>
        </p:spPr>
        <p:txBody>
          <a:bodyPr/>
          <a:lstStyle/>
          <a:p>
            <a:r>
              <a:rPr lang="en-US" dirty="0"/>
              <a:t>How do we collect race, Hispanic origin, and related data in the NHIS?</a:t>
            </a:r>
          </a:p>
        </p:txBody>
      </p:sp>
    </p:spTree>
    <p:extLst>
      <p:ext uri="{BB962C8B-B14F-4D97-AF65-F5344CB8AC3E}">
        <p14:creationId xmlns:p14="http://schemas.microsoft.com/office/powerpoint/2010/main" val="66897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BD0AC-BF70-44EC-AF11-E11C8FA8D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61440"/>
            <a:ext cx="8229600" cy="857250"/>
          </a:xfrm>
        </p:spPr>
        <p:txBody>
          <a:bodyPr/>
          <a:lstStyle/>
          <a:p>
            <a:r>
              <a:rPr lang="en-US" dirty="0"/>
              <a:t>Evolution of race and Hispanic origin in the NHIS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CC926D-3ABE-40B9-A02F-D7E7587FE8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795810"/>
            <a:ext cx="8229600" cy="3341688"/>
          </a:xfrm>
        </p:spPr>
        <p:txBody>
          <a:bodyPr/>
          <a:lstStyle/>
          <a:p>
            <a:r>
              <a:rPr lang="en-US" dirty="0"/>
              <a:t>Response to OMB Directive 15, issued in May 1977</a:t>
            </a:r>
          </a:p>
          <a:p>
            <a:endParaRPr lang="en-US" dirty="0"/>
          </a:p>
          <a:p>
            <a:r>
              <a:rPr lang="en-US" dirty="0"/>
              <a:t>Movement from observed race to self-reported race</a:t>
            </a:r>
          </a:p>
          <a:p>
            <a:endParaRPr lang="en-US" dirty="0"/>
          </a:p>
          <a:p>
            <a:r>
              <a:rPr lang="en-US" dirty="0"/>
              <a:t>Desire to capture information on persons of Hispanic origins</a:t>
            </a:r>
          </a:p>
          <a:p>
            <a:endParaRPr lang="en-US" dirty="0"/>
          </a:p>
          <a:p>
            <a:r>
              <a:rPr lang="en-US" dirty="0"/>
              <a:t>View race and Hispanic origin as distinct concepts</a:t>
            </a:r>
          </a:p>
          <a:p>
            <a:endParaRPr lang="en-US" dirty="0"/>
          </a:p>
          <a:p>
            <a:r>
              <a:rPr lang="en-US" dirty="0"/>
              <a:t>Recognition of the racial and ethnic complexity of the country – desire to capture multiple races/ethnicities</a:t>
            </a:r>
          </a:p>
          <a:p>
            <a:pPr lvl="1"/>
            <a:r>
              <a:rPr lang="en-US" dirty="0"/>
              <a:t> 	two-part question on race (primary race)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0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A67F76D-EEE5-4796-B64F-6240B3CD3DDD}"/>
              </a:ext>
            </a:extLst>
          </p:cNvPr>
          <p:cNvSpPr/>
          <p:nvPr/>
        </p:nvSpPr>
        <p:spPr>
          <a:xfrm>
            <a:off x="564776" y="2176758"/>
            <a:ext cx="1044347" cy="793019"/>
          </a:xfrm>
          <a:prstGeom prst="rect">
            <a:avLst/>
          </a:prstGeom>
          <a:solidFill>
            <a:srgbClr val="CFD9FA"/>
          </a:solidFill>
          <a:ln>
            <a:solidFill>
              <a:srgbClr val="CFD9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AEB4FA-73E6-4EC1-99FF-77D80631D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milestones in NHIS race and Hispanic origin data collection</a:t>
            </a:r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37CC6754-99EC-4E97-8DED-FE9CBFBEAE61}"/>
              </a:ext>
            </a:extLst>
          </p:cNvPr>
          <p:cNvGraphicFramePr/>
          <p:nvPr/>
        </p:nvGraphicFramePr>
        <p:xfrm>
          <a:off x="1368725" y="539750"/>
          <a:ext cx="679186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98FA28B1-1C19-4BEF-B6E7-42CBD3888526}"/>
              </a:ext>
            </a:extLst>
          </p:cNvPr>
          <p:cNvSpPr txBox="1"/>
          <p:nvPr/>
        </p:nvSpPr>
        <p:spPr>
          <a:xfrm>
            <a:off x="1489722" y="2456334"/>
            <a:ext cx="7159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000000"/>
                </a:solidFill>
                <a:latin typeface="+mj-lt"/>
              </a:rPr>
              <a:t>1977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69CD3AC-B1D2-4EB2-830F-A6546671235F}"/>
              </a:ext>
            </a:extLst>
          </p:cNvPr>
          <p:cNvSpPr txBox="1"/>
          <p:nvPr/>
        </p:nvSpPr>
        <p:spPr>
          <a:xfrm>
            <a:off x="2021686" y="2456334"/>
            <a:ext cx="7159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rgbClr val="000000"/>
                </a:solidFill>
                <a:latin typeface="+mj-lt"/>
              </a:rPr>
              <a:t>1982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0F3AA9-1841-4887-ABC9-FE9193DFAAA1}"/>
              </a:ext>
            </a:extLst>
          </p:cNvPr>
          <p:cNvSpPr txBox="1"/>
          <p:nvPr/>
        </p:nvSpPr>
        <p:spPr>
          <a:xfrm>
            <a:off x="2690233" y="2456334"/>
            <a:ext cx="7159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rgbClr val="000000"/>
                </a:solidFill>
                <a:latin typeface="+mj-lt"/>
              </a:rPr>
              <a:t>1985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000F2DA-C206-47E2-966C-C97CE5A5CDA6}"/>
              </a:ext>
            </a:extLst>
          </p:cNvPr>
          <p:cNvSpPr txBox="1"/>
          <p:nvPr/>
        </p:nvSpPr>
        <p:spPr>
          <a:xfrm>
            <a:off x="3406225" y="2465874"/>
            <a:ext cx="7159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rgbClr val="000000"/>
                </a:solidFill>
                <a:latin typeface="+mj-lt"/>
              </a:rPr>
              <a:t>1992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C5A6A6B-200B-4A01-99A6-7390295D4163}"/>
              </a:ext>
            </a:extLst>
          </p:cNvPr>
          <p:cNvSpPr txBox="1"/>
          <p:nvPr/>
        </p:nvSpPr>
        <p:spPr>
          <a:xfrm>
            <a:off x="4074772" y="2456334"/>
            <a:ext cx="7159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rgbClr val="000000"/>
                </a:solidFill>
                <a:latin typeface="+mj-lt"/>
              </a:rPr>
              <a:t>1995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E03F5B-78EC-41F0-BF88-F12062B1D12A}"/>
              </a:ext>
            </a:extLst>
          </p:cNvPr>
          <p:cNvSpPr txBox="1"/>
          <p:nvPr/>
        </p:nvSpPr>
        <p:spPr>
          <a:xfrm>
            <a:off x="4743319" y="2465874"/>
            <a:ext cx="7159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rgbClr val="000000"/>
                </a:solidFill>
                <a:latin typeface="+mj-lt"/>
              </a:rPr>
              <a:t>1997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1E950F7-6093-4373-A2A7-74683B0E8EEE}"/>
              </a:ext>
            </a:extLst>
          </p:cNvPr>
          <p:cNvSpPr txBox="1"/>
          <p:nvPr/>
        </p:nvSpPr>
        <p:spPr>
          <a:xfrm>
            <a:off x="5446829" y="2456334"/>
            <a:ext cx="7159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rgbClr val="000000"/>
                </a:solidFill>
                <a:latin typeface="+mj-lt"/>
              </a:rPr>
              <a:t>1999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2FA7E61-242C-40C8-B56A-9E471D1B6123}"/>
              </a:ext>
            </a:extLst>
          </p:cNvPr>
          <p:cNvSpPr txBox="1"/>
          <p:nvPr/>
        </p:nvSpPr>
        <p:spPr>
          <a:xfrm>
            <a:off x="6102894" y="2466788"/>
            <a:ext cx="7159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rgbClr val="000000"/>
                </a:solidFill>
                <a:latin typeface="+mj-lt"/>
              </a:rPr>
              <a:t>2006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36F9ABF-AEA9-4A29-8D47-7E211C6498CD}"/>
              </a:ext>
            </a:extLst>
          </p:cNvPr>
          <p:cNvSpPr txBox="1"/>
          <p:nvPr/>
        </p:nvSpPr>
        <p:spPr>
          <a:xfrm>
            <a:off x="6818886" y="2475414"/>
            <a:ext cx="7159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rgbClr val="000000"/>
                </a:solidFill>
                <a:latin typeface="+mj-lt"/>
              </a:rPr>
              <a:t>2019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0BD70D-EE2D-43C7-BACA-8D19A527A8C4}"/>
              </a:ext>
            </a:extLst>
          </p:cNvPr>
          <p:cNvSpPr txBox="1"/>
          <p:nvPr/>
        </p:nvSpPr>
        <p:spPr>
          <a:xfrm>
            <a:off x="457200" y="4429690"/>
            <a:ext cx="65301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00B050"/>
                </a:solidFill>
                <a:latin typeface="Calibri" panose="020F0502020204030204" pitchFamily="34" charset="0"/>
              </a:rPr>
              <a:t>Changes to OMB standards governing collection of data in federal surveys</a:t>
            </a:r>
          </a:p>
          <a:p>
            <a:r>
              <a:rPr lang="en-US" sz="9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</a:rPr>
              <a:t>Changes in detailed group response categories</a:t>
            </a:r>
          </a:p>
          <a:p>
            <a:r>
              <a:rPr lang="en-US" sz="9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Other survey changes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51EA74B2-E86D-4E2B-A35D-3A04E9AB9A51}"/>
              </a:ext>
            </a:extLst>
          </p:cNvPr>
          <p:cNvSpPr/>
          <p:nvPr/>
        </p:nvSpPr>
        <p:spPr>
          <a:xfrm>
            <a:off x="846139" y="2378090"/>
            <a:ext cx="406400" cy="406400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8BDCD0-9262-43F6-A99E-32869C0E48C0}"/>
              </a:ext>
            </a:extLst>
          </p:cNvPr>
          <p:cNvSpPr txBox="1"/>
          <p:nvPr/>
        </p:nvSpPr>
        <p:spPr>
          <a:xfrm>
            <a:off x="833657" y="2465874"/>
            <a:ext cx="7629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000000"/>
                </a:solidFill>
                <a:latin typeface="+mj-lt"/>
              </a:rPr>
              <a:t>1975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0CC9EA-15B2-4485-87A6-4B5F7A92273E}"/>
              </a:ext>
            </a:extLst>
          </p:cNvPr>
          <p:cNvSpPr txBox="1"/>
          <p:nvPr/>
        </p:nvSpPr>
        <p:spPr>
          <a:xfrm>
            <a:off x="739239" y="2969777"/>
            <a:ext cx="6485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latin typeface="+mj-lt"/>
              </a:rPr>
              <a:t>NHIS first asks race and Hispanic origin questions, but only of adults</a:t>
            </a:r>
          </a:p>
        </p:txBody>
      </p:sp>
    </p:spTree>
    <p:extLst>
      <p:ext uri="{BB962C8B-B14F-4D97-AF65-F5344CB8AC3E}">
        <p14:creationId xmlns:p14="http://schemas.microsoft.com/office/powerpoint/2010/main" val="377258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NCEH_ATSDR_combined">
  <a:themeElements>
    <a:clrScheme name="Custom 7">
      <a:dk1>
        <a:srgbClr val="0F56DC"/>
      </a:dk1>
      <a:lt1>
        <a:srgbClr val="FFC000"/>
      </a:lt1>
      <a:dk2>
        <a:srgbClr val="FFFFFF"/>
      </a:dk2>
      <a:lt2>
        <a:srgbClr val="FFFFFF"/>
      </a:lt2>
      <a:accent1>
        <a:srgbClr val="4983F2"/>
      </a:accent1>
      <a:accent2>
        <a:srgbClr val="007D57"/>
      </a:accent2>
      <a:accent3>
        <a:srgbClr val="9A3B26"/>
      </a:accent3>
      <a:accent4>
        <a:srgbClr val="7F7F7F"/>
      </a:accent4>
      <a:accent5>
        <a:srgbClr val="0F56DC"/>
      </a:accent5>
      <a:accent6>
        <a:srgbClr val="002060"/>
      </a:accent6>
      <a:hlink>
        <a:srgbClr val="0F56DC"/>
      </a:hlink>
      <a:folHlink>
        <a:srgbClr val="3077FF"/>
      </a:folHlink>
    </a:clrScheme>
    <a:fontScheme name="CDC Myriad Web Pro">
      <a:majorFont>
        <a:latin typeface="Myriad Web Pro"/>
        <a:ea typeface=""/>
        <a:cs typeface=""/>
      </a:majorFont>
      <a:minorFont>
        <a:latin typeface="Myriad Web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000000"/>
            </a:solidFill>
            <a:latin typeface="Calibri" panose="020F050202020403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8563</TotalTime>
  <Words>2107</Words>
  <Application>Microsoft Office PowerPoint</Application>
  <PresentationFormat>On-screen Show (16:9)</PresentationFormat>
  <Paragraphs>295</Paragraphs>
  <Slides>37</Slides>
  <Notes>33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Arial</vt:lpstr>
      <vt:lpstr>Wingdings</vt:lpstr>
      <vt:lpstr>Courier New</vt:lpstr>
      <vt:lpstr>Myriad Web Pro</vt:lpstr>
      <vt:lpstr>Monotype Sorts</vt:lpstr>
      <vt:lpstr>Calibri</vt:lpstr>
      <vt:lpstr>NCEH_ATSDR_combined</vt:lpstr>
      <vt:lpstr>Collection and Reporting of Race and Hispanic Origin Data from the National Health Interview Survey</vt:lpstr>
      <vt:lpstr>Objectives</vt:lpstr>
      <vt:lpstr>What is the NHIS?</vt:lpstr>
      <vt:lpstr>What is the NHIS?</vt:lpstr>
      <vt:lpstr>2019 Redesigned NHIS </vt:lpstr>
      <vt:lpstr>Key Roles for the NHIS</vt:lpstr>
      <vt:lpstr>How do we collect race, Hispanic origin, and related data in the NHIS?</vt:lpstr>
      <vt:lpstr>Evolution of race and Hispanic origin in the NHIS</vt:lpstr>
      <vt:lpstr>Important milestones in NHIS race and Hispanic origin data collection</vt:lpstr>
      <vt:lpstr>Hispanic origin questions in the 2019 NHIS*</vt:lpstr>
      <vt:lpstr>Race questions in the 2019 NHIS †</vt:lpstr>
      <vt:lpstr>Comparison of Hispanic origin question response categories in the new and old NHIS</vt:lpstr>
      <vt:lpstr>Comparison of race question response categories in the new and old NHIS</vt:lpstr>
      <vt:lpstr>Comparison of where Hispanic origin and  race questions are asked on survey</vt:lpstr>
      <vt:lpstr>Comparison of how missing race and Hispanic origin data are handled</vt:lpstr>
      <vt:lpstr>How are NHIS data tabulated/analyzed in research and what are some strengths and challenges in using the NHIS race and Hispanic origin data?</vt:lpstr>
      <vt:lpstr>Uses of NHIS race and Hispanic origin data in research</vt:lpstr>
      <vt:lpstr>NCHS Reports: Summary Health Statistics for the U.S. Population, 2018</vt:lpstr>
      <vt:lpstr>NCHS reports: Health of Hispanic adults: United States, 2010-2014</vt:lpstr>
      <vt:lpstr>Non-NCHS uses of NHIS data: Tobacco product use among adults, US, 2019</vt:lpstr>
      <vt:lpstr>PowerPoint Presentation</vt:lpstr>
      <vt:lpstr>Strengths of NHIS race and Hispanic origin data</vt:lpstr>
      <vt:lpstr>Limitations of NHIS Hispanic origin and race data</vt:lpstr>
      <vt:lpstr>Challenges in collecting/analyzing data on race and Hispanic origin in the NHIS</vt:lpstr>
      <vt:lpstr>Comparison of public use data file Hispanic origin variable categories</vt:lpstr>
      <vt:lpstr>Comparison of public use data file race variable categories</vt:lpstr>
      <vt:lpstr>How can we address these challenges? </vt:lpstr>
      <vt:lpstr>    Where can you find NHIS data?</vt:lpstr>
      <vt:lpstr>Where to find NHIS information</vt:lpstr>
      <vt:lpstr>Accessing NHIS public use data</vt:lpstr>
      <vt:lpstr>Accessing NHIS public use data, cont’d</vt:lpstr>
      <vt:lpstr>Accessing NHIS restricted use data: NCHS Research Data Center  (currently closed due to pandemic)</vt:lpstr>
      <vt:lpstr>Accessing NHIS Data: Restricted use variable codebooks, 2019 NHIS</vt:lpstr>
      <vt:lpstr>2019 NHIS restricted use codebook example</vt:lpstr>
      <vt:lpstr>Federal race and Hispanic origin resources</vt:lpstr>
      <vt:lpstr>PowerPoint Presentation</vt:lpstr>
      <vt:lpstr>PowerPoint Presentation</vt:lpstr>
    </vt:vector>
  </TitlesOfParts>
  <Company>CDC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CDC Presentation</dc:title>
  <dc:creator>Centers for Disease Control and Prevention</dc:creator>
  <cp:lastModifiedBy>Lucas, Jacqueline B. (CDC/DDPHSS/NCHS/DHIS)</cp:lastModifiedBy>
  <cp:revision>497</cp:revision>
  <cp:lastPrinted>2019-03-26T20:47:18Z</cp:lastPrinted>
  <dcterms:created xsi:type="dcterms:W3CDTF">2011-03-17T17:43:16Z</dcterms:created>
  <dcterms:modified xsi:type="dcterms:W3CDTF">2021-02-26T14:17:05Z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MSIP_Label_8af03ff0-41c5-4c41-b55e-fabb8fae94be_Enabled">
    <vt:lpwstr>true</vt:lpwstr>
  </property>
  <property fmtid="{D5CDD505-2E9C-101B-9397-08002B2CF9AE}" pid="4" name="MSIP_Label_8af03ff0-41c5-4c41-b55e-fabb8fae94be_SetDate">
    <vt:lpwstr>2021-02-22T17:22:35Z</vt:lpwstr>
  </property>
  <property fmtid="{D5CDD505-2E9C-101B-9397-08002B2CF9AE}" pid="5" name="MSIP_Label_8af03ff0-41c5-4c41-b55e-fabb8fae94be_Method">
    <vt:lpwstr>Privileged</vt:lpwstr>
  </property>
  <property fmtid="{D5CDD505-2E9C-101B-9397-08002B2CF9AE}" pid="6" name="MSIP_Label_8af03ff0-41c5-4c41-b55e-fabb8fae94be_Name">
    <vt:lpwstr>8af03ff0-41c5-4c41-b55e-fabb8fae94be</vt:lpwstr>
  </property>
  <property fmtid="{D5CDD505-2E9C-101B-9397-08002B2CF9AE}" pid="7" name="MSIP_Label_8af03ff0-41c5-4c41-b55e-fabb8fae94be_SiteId">
    <vt:lpwstr>9ce70869-60db-44fd-abe8-d2767077fc8f</vt:lpwstr>
  </property>
  <property fmtid="{D5CDD505-2E9C-101B-9397-08002B2CF9AE}" pid="8" name="MSIP_Label_8af03ff0-41c5-4c41-b55e-fabb8fae94be_ActionId">
    <vt:lpwstr>d6833fd9-bcba-4d4f-8c20-9bc47fa12a4a</vt:lpwstr>
  </property>
  <property fmtid="{D5CDD505-2E9C-101B-9397-08002B2CF9AE}" pid="9" name="MSIP_Label_8af03ff0-41c5-4c41-b55e-fabb8fae94be_ContentBits">
    <vt:lpwstr>0</vt:lpwstr>
  </property>
</Properties>
</file>